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6" r:id="rId2"/>
    <p:sldId id="303" r:id="rId3"/>
    <p:sldId id="306" r:id="rId4"/>
    <p:sldId id="307" r:id="rId5"/>
    <p:sldId id="305" r:id="rId6"/>
    <p:sldId id="308" r:id="rId7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74DF3"/>
    <a:srgbClr val="FAC090"/>
    <a:srgbClr val="D2F0F4"/>
    <a:srgbClr val="92D050"/>
    <a:srgbClr val="DCE6F2"/>
    <a:srgbClr val="488EE2"/>
    <a:srgbClr val="4F81BD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0" d="100"/>
          <a:sy n="70" d="100"/>
        </p:scale>
        <p:origin x="-3378" y="-28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1B3FC8E0-9871-4276-8ABD-F1CA183906AC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6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27629" y="9198292"/>
            <a:ext cx="2949099" cy="497206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730E6BF4-6677-46D0-87DE-421259D081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3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msource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emf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562" y="4723447"/>
            <a:ext cx="5444490" cy="4985056"/>
          </a:xfrm>
        </p:spPr>
        <p:txBody>
          <a:bodyPr/>
          <a:lstStyle/>
          <a:p>
            <a:r>
              <a:rPr lang="en-US" sz="1400" dirty="0"/>
              <a:t>The </a:t>
            </a:r>
            <a:r>
              <a:rPr lang="en-US" sz="1400" dirty="0"/>
              <a:t>road to  </a:t>
            </a:r>
            <a:r>
              <a:rPr lang="en-US" sz="1400" dirty="0" err="1"/>
              <a:t>Industrie</a:t>
            </a:r>
            <a:r>
              <a:rPr lang="en-US" sz="1400" dirty="0"/>
              <a:t> 4.0 will lead into “thin air”  without the data of the manufacturing resources. To be able to provide and to handle this data will be crucial in the future. </a:t>
            </a:r>
            <a:r>
              <a:rPr lang="en-US" sz="1400" dirty="0"/>
              <a:t>CIMSOURCE services will fill </a:t>
            </a:r>
            <a:r>
              <a:rPr lang="en-US" sz="1400" dirty="0"/>
              <a:t>that gap.</a:t>
            </a:r>
          </a:p>
          <a:p>
            <a:r>
              <a:rPr lang="de-DE" sz="1400" dirty="0"/>
              <a:t>			</a:t>
            </a:r>
          </a:p>
          <a:p>
            <a:endParaRPr lang="de-DE" sz="1400" dirty="0"/>
          </a:p>
          <a:p>
            <a:r>
              <a:rPr lang="de-DE" sz="1400" dirty="0"/>
              <a:t>			</a:t>
            </a:r>
          </a:p>
          <a:p>
            <a:endParaRPr lang="de-DE" sz="1400" dirty="0"/>
          </a:p>
          <a:p>
            <a:r>
              <a:rPr lang="de-DE" sz="1400" dirty="0"/>
              <a:t>			Press Preview </a:t>
            </a:r>
          </a:p>
          <a:p>
            <a:r>
              <a:rPr lang="de-DE" sz="1400" dirty="0"/>
              <a:t>	</a:t>
            </a:r>
            <a:r>
              <a:rPr lang="de-DE" sz="1400" dirty="0"/>
              <a:t>		June 21st 2017</a:t>
            </a:r>
          </a:p>
          <a:p>
            <a:endParaRPr lang="de-DE" sz="1400" dirty="0"/>
          </a:p>
          <a:p>
            <a:r>
              <a:rPr lang="de-DE" sz="1400" dirty="0"/>
              <a:t>			Booth 10 (press </a:t>
            </a:r>
            <a:r>
              <a:rPr lang="de-DE" sz="1400" dirty="0" err="1"/>
              <a:t>preview</a:t>
            </a:r>
            <a:r>
              <a:rPr lang="de-DE" sz="1400" dirty="0"/>
              <a:t>)</a:t>
            </a:r>
          </a:p>
          <a:p>
            <a:r>
              <a:rPr lang="de-DE" sz="1400" dirty="0"/>
              <a:t>	</a:t>
            </a:r>
            <a:r>
              <a:rPr lang="de-DE" sz="1400" dirty="0"/>
              <a:t>		Hall 5 B 48 (EMO </a:t>
            </a:r>
            <a:r>
              <a:rPr lang="de-DE" sz="1400" dirty="0" err="1"/>
              <a:t>show</a:t>
            </a:r>
            <a:r>
              <a:rPr lang="de-DE" sz="1400" dirty="0"/>
              <a:t>)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	</a:t>
            </a:r>
            <a:r>
              <a:rPr lang="de-DE" sz="1400" dirty="0"/>
              <a:t>		</a:t>
            </a:r>
          </a:p>
          <a:p>
            <a:r>
              <a:rPr lang="de-DE" sz="1400" dirty="0"/>
              <a:t>			</a:t>
            </a:r>
            <a:r>
              <a:rPr lang="de-DE" sz="1400" dirty="0"/>
              <a:t>	</a:t>
            </a:r>
            <a:r>
              <a:rPr lang="de-DE" sz="1400" dirty="0"/>
              <a:t>		</a:t>
            </a:r>
            <a:r>
              <a:rPr lang="de-DE" sz="1400" dirty="0"/>
              <a:t>	</a:t>
            </a:r>
            <a:r>
              <a:rPr lang="de-DE" sz="1400" dirty="0"/>
              <a:t>	Götz </a:t>
            </a:r>
            <a:r>
              <a:rPr lang="de-DE" sz="1400" dirty="0"/>
              <a:t>Marczinski, CEO</a:t>
            </a:r>
          </a:p>
          <a:p>
            <a:r>
              <a:rPr lang="de-DE" sz="1400" dirty="0"/>
              <a:t>			CIMSOURCE GmbH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	</a:t>
            </a:r>
            <a:r>
              <a:rPr lang="de-DE" sz="1400" dirty="0"/>
              <a:t>		Kasernenstr. 22</a:t>
            </a:r>
          </a:p>
          <a:p>
            <a:r>
              <a:rPr lang="de-DE" sz="1400" dirty="0"/>
              <a:t>	</a:t>
            </a:r>
            <a:r>
              <a:rPr lang="de-DE" sz="1400" dirty="0"/>
              <a:t>		D-52064 Aachen</a:t>
            </a:r>
            <a:endParaRPr lang="de-DE" sz="1400" dirty="0"/>
          </a:p>
          <a:p>
            <a:r>
              <a:rPr lang="de-DE" sz="1400" dirty="0"/>
              <a:t>			Tel</a:t>
            </a:r>
            <a:r>
              <a:rPr lang="de-DE" sz="1400" dirty="0"/>
              <a:t>.: +49 241 8887 713 </a:t>
            </a:r>
            <a:endParaRPr lang="de-DE" sz="1400" dirty="0"/>
          </a:p>
          <a:p>
            <a:r>
              <a:rPr lang="de-DE" sz="1400" dirty="0"/>
              <a:t>	</a:t>
            </a:r>
            <a:r>
              <a:rPr lang="de-DE" sz="1400" dirty="0"/>
              <a:t>		 </a:t>
            </a:r>
            <a:r>
              <a:rPr lang="de-DE" sz="1400" dirty="0"/>
              <a:t>email: </a:t>
            </a:r>
            <a:r>
              <a:rPr lang="de-DE" sz="1400" dirty="0"/>
              <a:t>mc@cimsource.com  </a:t>
            </a:r>
            <a:r>
              <a:rPr lang="de-DE" sz="1400" dirty="0"/>
              <a:t>			 </a:t>
            </a:r>
            <a:r>
              <a:rPr lang="de-DE" sz="1400" dirty="0">
                <a:hlinkClick r:id="rId3"/>
              </a:rPr>
              <a:t>www.cimsource.com</a:t>
            </a:r>
            <a:endParaRPr lang="de-DE" sz="1400" dirty="0"/>
          </a:p>
          <a:p>
            <a:r>
              <a:rPr lang="en-US" sz="1400" dirty="0"/>
              <a:t> </a:t>
            </a:r>
            <a:endParaRPr lang="en-US" sz="1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E6BF4-6677-46D0-87DE-421259D0819A}" type="slidenum">
              <a:rPr lang="de-DE" smtClean="0"/>
              <a:t>1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74" y="6054329"/>
            <a:ext cx="2632785" cy="37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1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562" y="4692194"/>
            <a:ext cx="5444490" cy="4474845"/>
          </a:xfrm>
        </p:spPr>
        <p:txBody>
          <a:bodyPr/>
          <a:lstStyle/>
          <a:p>
            <a:r>
              <a:rPr lang="en-US" dirty="0" smtClean="0"/>
              <a:t>If you face a machining challenge, </a:t>
            </a:r>
            <a:r>
              <a:rPr lang="en-US" dirty="0" err="1" smtClean="0"/>
              <a:t>ToolsUnited</a:t>
            </a:r>
            <a:r>
              <a:rPr lang="en-US" dirty="0" smtClean="0"/>
              <a:t> will lead you to the right tool.</a:t>
            </a:r>
          </a:p>
          <a:p>
            <a:endParaRPr lang="en-US" dirty="0"/>
          </a:p>
          <a:p>
            <a:r>
              <a:rPr lang="en-US" dirty="0" smtClean="0"/>
              <a:t>With a database full of cutting tools it is very likely that the appropriate tool will be retrieved.</a:t>
            </a:r>
          </a:p>
          <a:p>
            <a:endParaRPr lang="en-US" dirty="0" smtClean="0"/>
          </a:p>
          <a:p>
            <a:r>
              <a:rPr lang="en-US" dirty="0" smtClean="0"/>
              <a:t>Ever more often tool users need a digital representation of the tool. They use it for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NC-verification, </a:t>
            </a:r>
            <a:endParaRPr lang="en-US" dirty="0"/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virtual machining or simply to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digitize the supply chain. </a:t>
            </a:r>
          </a:p>
          <a:p>
            <a:endParaRPr lang="en-US" dirty="0"/>
          </a:p>
          <a:p>
            <a:r>
              <a:rPr lang="en-US" dirty="0" smtClean="0"/>
              <a:t>To provide the data is a well established feature of </a:t>
            </a:r>
            <a:r>
              <a:rPr lang="en-US" dirty="0" err="1" smtClean="0"/>
              <a:t>ToolsUnited</a:t>
            </a:r>
            <a:r>
              <a:rPr lang="en-US" dirty="0" smtClean="0"/>
              <a:t>. Be it in standard formats, be it in proprietary formats (CAM-systems, </a:t>
            </a:r>
            <a:r>
              <a:rPr lang="en-US" dirty="0" err="1" smtClean="0"/>
              <a:t>Toolmanagement</a:t>
            </a:r>
            <a:r>
              <a:rPr lang="en-US" dirty="0" smtClean="0"/>
              <a:t> applications), </a:t>
            </a:r>
            <a:r>
              <a:rPr lang="en-US" dirty="0" err="1" smtClean="0"/>
              <a:t>ToolsUnited</a:t>
            </a:r>
            <a:r>
              <a:rPr lang="en-US" dirty="0" smtClean="0"/>
              <a:t> is the single source for the Digital Factory.</a:t>
            </a:r>
          </a:p>
          <a:p>
            <a:endParaRPr lang="en-US" dirty="0" smtClean="0"/>
          </a:p>
          <a:p>
            <a:r>
              <a:rPr lang="en-US" dirty="0" smtClean="0"/>
              <a:t>But what is new at EMO 2017? 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E6BF4-6677-46D0-87DE-421259D0819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0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CIMSOURCE </a:t>
            </a:r>
            <a:r>
              <a:rPr lang="de-DE" dirty="0" err="1" smtClean="0"/>
              <a:t>monitors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traffic</a:t>
            </a:r>
            <a:r>
              <a:rPr lang="de-DE" dirty="0" smtClean="0"/>
              <a:t> at </a:t>
            </a:r>
            <a:r>
              <a:rPr lang="de-DE" dirty="0" err="1" smtClean="0"/>
              <a:t>ToolsUnited</a:t>
            </a:r>
            <a:r>
              <a:rPr lang="de-DE" dirty="0" smtClean="0"/>
              <a:t> </a:t>
            </a:r>
            <a:r>
              <a:rPr lang="de-DE" dirty="0" err="1" smtClean="0"/>
              <a:t>permanently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As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countries. But 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/>
              <a:t>30%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digital </a:t>
            </a:r>
            <a:r>
              <a:rPr lang="de-DE" dirty="0" err="1" smtClean="0"/>
              <a:t>twin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In </a:t>
            </a:r>
            <a:r>
              <a:rPr lang="de-DE" dirty="0" err="1" smtClean="0"/>
              <a:t>contrast</a:t>
            </a:r>
            <a:r>
              <a:rPr lang="de-DE" dirty="0" smtClean="0"/>
              <a:t>,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70%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searches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a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. This </a:t>
            </a:r>
            <a:r>
              <a:rPr lang="de-DE" dirty="0" err="1" smtClean="0"/>
              <a:t>feature</a:t>
            </a:r>
            <a:r>
              <a:rPr lang="de-DE" dirty="0" smtClean="0"/>
              <a:t> was not </a:t>
            </a:r>
            <a:r>
              <a:rPr lang="de-DE" dirty="0" err="1" smtClean="0"/>
              <a:t>available</a:t>
            </a:r>
            <a:r>
              <a:rPr lang="de-DE" dirty="0" smtClean="0"/>
              <a:t> at </a:t>
            </a:r>
            <a:r>
              <a:rPr lang="de-DE" dirty="0" err="1" smtClean="0"/>
              <a:t>ToolsUnited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ToolsUnited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a </a:t>
            </a:r>
            <a:r>
              <a:rPr lang="de-DE" dirty="0" err="1" smtClean="0"/>
              <a:t>sales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 </a:t>
            </a:r>
            <a:r>
              <a:rPr lang="de-DE" dirty="0" err="1" smtClean="0"/>
              <a:t>webshops</a:t>
            </a:r>
            <a:r>
              <a:rPr lang="de-DE" dirty="0" smtClean="0"/>
              <a:t> out </a:t>
            </a:r>
            <a:r>
              <a:rPr lang="de-DE" dirty="0" err="1" smtClean="0"/>
              <a:t>there</a:t>
            </a:r>
            <a:r>
              <a:rPr lang="de-DE" dirty="0" smtClean="0"/>
              <a:t>.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distributors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manufacturers</a:t>
            </a:r>
            <a:r>
              <a:rPr lang="de-DE" dirty="0" smtClean="0"/>
              <a:t>‘ web </a:t>
            </a:r>
            <a:r>
              <a:rPr lang="de-DE" dirty="0" err="1" smtClean="0"/>
              <a:t>shops</a:t>
            </a:r>
            <a:r>
              <a:rPr lang="de-DE" dirty="0" smtClean="0"/>
              <a:t>, </a:t>
            </a:r>
            <a:r>
              <a:rPr lang="de-DE" dirty="0" err="1" smtClean="0"/>
              <a:t>nationwide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multinational </a:t>
            </a:r>
            <a:r>
              <a:rPr lang="de-DE" dirty="0" err="1" smtClean="0"/>
              <a:t>webshops</a:t>
            </a:r>
            <a:r>
              <a:rPr lang="de-DE" dirty="0" smtClean="0"/>
              <a:t> like </a:t>
            </a:r>
            <a:r>
              <a:rPr lang="de-DE" dirty="0" err="1" smtClean="0"/>
              <a:t>amazon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err="1" smtClean="0"/>
              <a:t>Why</a:t>
            </a:r>
            <a:r>
              <a:rPr lang="de-DE" dirty="0" smtClean="0"/>
              <a:t> not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customer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„</a:t>
            </a:r>
            <a:r>
              <a:rPr lang="de-DE" dirty="0" err="1" smtClean="0"/>
              <a:t>where-to-buy</a:t>
            </a:r>
            <a:r>
              <a:rPr lang="de-DE" dirty="0" smtClean="0"/>
              <a:t>“ </a:t>
            </a:r>
            <a:r>
              <a:rPr lang="de-DE" dirty="0" err="1" smtClean="0"/>
              <a:t>places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smtClean="0"/>
              <a:t>Every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supplier</a:t>
            </a:r>
            <a:r>
              <a:rPr lang="de-DE" dirty="0" smtClean="0"/>
              <a:t> </a:t>
            </a:r>
            <a:r>
              <a:rPr lang="de-DE" dirty="0" err="1" smtClean="0"/>
              <a:t>wants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sell</a:t>
            </a:r>
            <a:r>
              <a:rPr lang="de-DE" dirty="0" smtClean="0"/>
              <a:t>, after all.</a:t>
            </a: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E6BF4-6677-46D0-87DE-421259D0819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93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04878" y="4475309"/>
            <a:ext cx="6140847" cy="4474845"/>
          </a:xfrm>
        </p:spPr>
        <p:txBody>
          <a:bodyPr/>
          <a:lstStyle/>
          <a:p>
            <a:endParaRPr lang="en-US" sz="1400" dirty="0"/>
          </a:p>
          <a:p>
            <a:r>
              <a:rPr lang="en-US" dirty="0" smtClean="0"/>
              <a:t>How does “Where-to-Buy” work?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ToolsUnited</a:t>
            </a:r>
            <a:r>
              <a:rPr lang="en-US" dirty="0" smtClean="0"/>
              <a:t> user would search for tools as before. Either using the full text search, the parametric search or the search by application. Whichever method is applied, </a:t>
            </a:r>
            <a:r>
              <a:rPr lang="en-US" dirty="0" err="1" smtClean="0"/>
              <a:t>ToolsUnited</a:t>
            </a:r>
            <a:r>
              <a:rPr lang="en-US" dirty="0" smtClean="0"/>
              <a:t> will return a list of tools that match the search criteria.</a:t>
            </a:r>
          </a:p>
          <a:p>
            <a:endParaRPr lang="en-US" dirty="0"/>
          </a:p>
          <a:p>
            <a:r>
              <a:rPr lang="en-US" dirty="0" smtClean="0"/>
              <a:t>By  selecting a tool item from this list, the </a:t>
            </a:r>
            <a:r>
              <a:rPr lang="en-US" dirty="0" err="1" smtClean="0"/>
              <a:t>ToolsUnited</a:t>
            </a:r>
            <a:r>
              <a:rPr lang="en-US" dirty="0" smtClean="0"/>
              <a:t> user starts the newly developed </a:t>
            </a:r>
            <a:r>
              <a:rPr lang="en-US" dirty="0" err="1" smtClean="0"/>
              <a:t>ToolsUnited</a:t>
            </a:r>
            <a:r>
              <a:rPr lang="en-US" dirty="0" smtClean="0"/>
              <a:t> crawler that now searches the web for sources to buy this tool.</a:t>
            </a:r>
          </a:p>
          <a:p>
            <a:endParaRPr lang="en-US" dirty="0"/>
          </a:p>
          <a:p>
            <a:r>
              <a:rPr lang="en-US" dirty="0" smtClean="0"/>
              <a:t>The list of distributors is displayed, including price information as available in the respective shop. A geo tag makes sure that you find those distributors near by. </a:t>
            </a:r>
          </a:p>
          <a:p>
            <a:endParaRPr lang="en-US" dirty="0"/>
          </a:p>
          <a:p>
            <a:r>
              <a:rPr lang="en-US" dirty="0" smtClean="0"/>
              <a:t>If the </a:t>
            </a:r>
            <a:r>
              <a:rPr lang="en-US" dirty="0" err="1" smtClean="0"/>
              <a:t>ToolsUnited</a:t>
            </a:r>
            <a:r>
              <a:rPr lang="en-US" dirty="0" smtClean="0"/>
              <a:t> user clicks on any of those distributors, </a:t>
            </a:r>
            <a:r>
              <a:rPr lang="en-US" dirty="0" err="1" smtClean="0"/>
              <a:t>ToolsUnited</a:t>
            </a:r>
            <a:r>
              <a:rPr lang="en-US" dirty="0" smtClean="0"/>
              <a:t> guides the user directly to the results page of the respective shop. The purchase transaction is carried out in the shop of the distributor.</a:t>
            </a:r>
          </a:p>
          <a:p>
            <a:endParaRPr lang="en-US" dirty="0"/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“Where-to-Buy” meets the customers’ expectations. They find what they expect.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“Where-to-Buy” supports local distributors.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“Where-to-Buy” helps to sell.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“Where-to-Buy” is the key to adapt the business model of </a:t>
            </a:r>
            <a:r>
              <a:rPr lang="en-US" dirty="0" err="1" smtClean="0"/>
              <a:t>ToolsUnited</a:t>
            </a:r>
            <a:r>
              <a:rPr lang="en-US" dirty="0" smtClean="0"/>
              <a:t> according to country specific behavior. This option is currently tested in the US-market.</a:t>
            </a:r>
            <a:endParaRPr lang="en-US" dirty="0"/>
          </a:p>
          <a:p>
            <a:pPr marL="165655" indent="-16565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E6BF4-6677-46D0-87DE-421259D081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1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561" y="4692194"/>
            <a:ext cx="5896165" cy="4618299"/>
          </a:xfrm>
        </p:spPr>
        <p:txBody>
          <a:bodyPr/>
          <a:lstStyle/>
          <a:p>
            <a:r>
              <a:rPr lang="en-US" dirty="0" err="1" smtClean="0"/>
              <a:t>ToolsUnited</a:t>
            </a:r>
            <a:r>
              <a:rPr lang="en-US" dirty="0" smtClean="0"/>
              <a:t> is getting better day by day. But will it ever be perfect?</a:t>
            </a:r>
          </a:p>
          <a:p>
            <a:r>
              <a:rPr lang="en-US" dirty="0" smtClean="0"/>
              <a:t>Pitfalls include: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Not all tool manufacturers are represented.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ometime some product lines are missing.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Sometimes the data quality is poor.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r>
              <a:rPr lang="en-US" dirty="0" smtClean="0"/>
              <a:t>And: There are specials! Not every tool is a catalogue item.</a:t>
            </a:r>
          </a:p>
          <a:p>
            <a:pPr marL="276092" indent="-276092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From the tool suppliers perspective:</a:t>
            </a:r>
          </a:p>
          <a:p>
            <a:r>
              <a:rPr lang="en-US" dirty="0" smtClean="0"/>
              <a:t>Why, if a customer asks for data, should I point him to another web-site?</a:t>
            </a:r>
          </a:p>
          <a:p>
            <a:r>
              <a:rPr lang="en-US" dirty="0" smtClean="0"/>
              <a:t>How, if a customer asks for direct contact, could I establish the appropriate information supply chain?</a:t>
            </a:r>
          </a:p>
          <a:p>
            <a:endParaRPr lang="en-US" dirty="0" smtClean="0"/>
          </a:p>
          <a:p>
            <a:r>
              <a:rPr lang="en-US" dirty="0" smtClean="0"/>
              <a:t>CIMSOURCE reacts to that issues. The </a:t>
            </a:r>
            <a:r>
              <a:rPr lang="en-US" dirty="0" err="1" smtClean="0"/>
              <a:t>ToolsUnited</a:t>
            </a:r>
            <a:r>
              <a:rPr lang="en-US" dirty="0" smtClean="0"/>
              <a:t>-technology is made available for proprietary use.</a:t>
            </a:r>
          </a:p>
          <a:p>
            <a:endParaRPr lang="en-US" dirty="0"/>
          </a:p>
          <a:p>
            <a:r>
              <a:rPr lang="en-US" dirty="0" smtClean="0"/>
              <a:t>Tool suppliers may opt for the “</a:t>
            </a:r>
            <a:r>
              <a:rPr lang="en-US" dirty="0" err="1" smtClean="0"/>
              <a:t>SalesSupportServer</a:t>
            </a:r>
            <a:r>
              <a:rPr lang="en-US" dirty="0" smtClean="0"/>
              <a:t>”. This is basically a “</a:t>
            </a:r>
            <a:r>
              <a:rPr lang="en-US" dirty="0" err="1" smtClean="0"/>
              <a:t>myToolsUnited</a:t>
            </a:r>
            <a:r>
              <a:rPr lang="en-US" dirty="0" smtClean="0"/>
              <a:t>” with sophisticated data management and -mapping features.</a:t>
            </a:r>
          </a:p>
          <a:p>
            <a:endParaRPr lang="en-US" dirty="0"/>
          </a:p>
          <a:p>
            <a:r>
              <a:rPr lang="en-US" dirty="0" smtClean="0"/>
              <a:t>Tool user may operate a </a:t>
            </a:r>
            <a:r>
              <a:rPr lang="en-US" dirty="0" err="1" smtClean="0"/>
              <a:t>ToolLink</a:t>
            </a:r>
            <a:r>
              <a:rPr lang="en-US" dirty="0" smtClean="0"/>
              <a:t>-portal. </a:t>
            </a:r>
            <a:r>
              <a:rPr lang="en-US" dirty="0" err="1" smtClean="0"/>
              <a:t>ToolLink</a:t>
            </a:r>
            <a:r>
              <a:rPr lang="en-US" dirty="0" smtClean="0"/>
              <a:t> helps to define the data demand </a:t>
            </a:r>
            <a:r>
              <a:rPr lang="en-US" dirty="0"/>
              <a:t>unambiguously, </a:t>
            </a:r>
            <a:r>
              <a:rPr lang="en-US" dirty="0" smtClean="0"/>
              <a:t>establishes and monitors the communication to the suppliers. And </a:t>
            </a:r>
            <a:r>
              <a:rPr lang="en-US" dirty="0" err="1" smtClean="0"/>
              <a:t>ToolLink</a:t>
            </a:r>
            <a:r>
              <a:rPr lang="en-US" dirty="0" smtClean="0"/>
              <a:t> has </a:t>
            </a:r>
            <a:r>
              <a:rPr lang="en-US" dirty="0" err="1" smtClean="0"/>
              <a:t>ToolsUnited</a:t>
            </a:r>
            <a:r>
              <a:rPr lang="en-US" dirty="0" smtClean="0"/>
              <a:t> inside.</a:t>
            </a:r>
          </a:p>
          <a:p>
            <a:endParaRPr lang="en-US" dirty="0"/>
          </a:p>
          <a:p>
            <a:r>
              <a:rPr lang="de-DE" dirty="0" smtClean="0"/>
              <a:t>3S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ToolLink</a:t>
            </a:r>
            <a:r>
              <a:rPr lang="de-DE" dirty="0"/>
              <a:t> </a:t>
            </a:r>
            <a:r>
              <a:rPr lang="de-DE" dirty="0" smtClean="0"/>
              <a:t>push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ToolsUnited-platform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. </a:t>
            </a:r>
            <a:r>
              <a:rPr lang="de-DE" dirty="0" err="1" smtClean="0"/>
              <a:t>Toolsuppliers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communicate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.</a:t>
            </a:r>
            <a:endParaRPr lang="de-DE" dirty="0"/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E6BF4-6677-46D0-87DE-421259D0819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86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561" y="4692194"/>
            <a:ext cx="5896165" cy="447484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E6BF4-6677-46D0-87DE-421259D0819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5D1-391C-483A-B09B-4E1E9171EA21}" type="datetime1">
              <a:rPr lang="de-DE" smtClean="0"/>
              <a:t>20.06.2017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25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3882-9B4A-4ACD-85AF-43BF1CE2472B}" type="datetime1">
              <a:rPr lang="de-DE" smtClean="0"/>
              <a:t>20.06.2017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03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6DB3-E00C-4C6A-8D8D-3EA5105BEDE6}" type="datetime1">
              <a:rPr lang="de-DE" smtClean="0"/>
              <a:t>20.06.2017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3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4252-B2FD-46D7-8D88-D93EA60C5561}" type="datetime1">
              <a:rPr lang="de-DE" smtClean="0"/>
              <a:t>20.06.2017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86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26A9-1F21-4286-A32F-91B74EE4CC97}" type="datetime1">
              <a:rPr lang="de-DE" smtClean="0"/>
              <a:t>20.06.2017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30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0860-0CC6-4065-9C40-4D1C365B5D61}" type="datetime1">
              <a:rPr lang="de-DE" smtClean="0"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99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924B-11AC-4685-9F89-E324E020D0A3}" type="datetime1">
              <a:rPr lang="de-DE" smtClean="0"/>
              <a:t>20.06.2017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30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AB6F-FE01-4581-A60A-F81B2ACEAC56}" type="datetime1">
              <a:rPr lang="de-DE" smtClean="0"/>
              <a:t>20.06.2017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69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DA1A-6501-431B-8C92-C0091AF0743E}" type="datetime1">
              <a:rPr lang="de-DE" smtClean="0"/>
              <a:t>20.06.2017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D35A-EE9C-41A4-A48B-5A6B66E8915B}" type="datetime1">
              <a:rPr lang="de-DE" smtClean="0"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7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90B8-7603-4C38-B9D0-86714B1E10C1}" type="datetime1">
              <a:rPr lang="de-DE" smtClean="0"/>
              <a:t>20.06.2017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08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EB46-FA06-43DA-9708-AAE59125B49B}" type="datetime1">
              <a:rPr lang="de-DE" smtClean="0"/>
              <a:t>20.06.2017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D184-FD06-4022-94D3-B9418135A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86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CIMSOURCE erweckt die</a:t>
            </a:r>
            <a:br>
              <a:rPr lang="de-DE" sz="3200" dirty="0" smtClean="0"/>
            </a:br>
            <a:r>
              <a:rPr lang="de-DE" sz="3200" dirty="0" smtClean="0"/>
              <a:t>Digitale Fabrik zum Leben.</a:t>
            </a:r>
            <a:endParaRPr lang="de-DE" sz="320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1</a:t>
            </a:fld>
            <a:endParaRPr lang="de-DE"/>
          </a:p>
        </p:txBody>
      </p:sp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9" t="54016" r="9860" b="7375"/>
          <a:stretch>
            <a:fillRect/>
          </a:stretch>
        </p:blipFill>
        <p:spPr bwMode="auto">
          <a:xfrm>
            <a:off x="124" y="18364"/>
            <a:ext cx="9143875" cy="64381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hteck 21"/>
          <p:cNvSpPr/>
          <p:nvPr/>
        </p:nvSpPr>
        <p:spPr>
          <a:xfrm>
            <a:off x="-36512" y="18364"/>
            <a:ext cx="9143999" cy="643817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8727" cy="3420064"/>
          </a:xfrm>
          <a:prstGeom prst="rect">
            <a:avLst/>
          </a:prstGeom>
          <a:noFill/>
        </p:spPr>
      </p:pic>
      <p:sp>
        <p:nvSpPr>
          <p:cNvPr id="23" name="Titel 3"/>
          <p:cNvSpPr txBox="1">
            <a:spLocks/>
          </p:cNvSpPr>
          <p:nvPr/>
        </p:nvSpPr>
        <p:spPr>
          <a:xfrm>
            <a:off x="179573" y="5135065"/>
            <a:ext cx="8784976" cy="1321478"/>
          </a:xfrm>
          <a:prstGeom prst="rect">
            <a:avLst/>
          </a:prstGeom>
          <a:solidFill>
            <a:srgbClr val="DCE6F2">
              <a:alpha val="69804"/>
            </a:srgb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i="1" dirty="0" smtClean="0"/>
          </a:p>
          <a:p>
            <a:r>
              <a:rPr lang="en-US" sz="2400" b="1" i="1" dirty="0" smtClean="0"/>
              <a:t>CIMSOURCE </a:t>
            </a:r>
            <a:r>
              <a:rPr lang="en-US" sz="2400" b="1" i="1" dirty="0"/>
              <a:t>Digital Tool Services – </a:t>
            </a:r>
          </a:p>
          <a:p>
            <a:r>
              <a:rPr lang="en-US" sz="2400" b="1" i="1" dirty="0"/>
              <a:t>Digital twins of cutting tools for the future of manufacturing</a:t>
            </a:r>
            <a:endParaRPr lang="de-DE" sz="2400" b="1" i="1" dirty="0"/>
          </a:p>
          <a:p>
            <a:pPr algn="l"/>
            <a:r>
              <a:rPr lang="de-DE" sz="1600" dirty="0"/>
              <a:t>	</a:t>
            </a:r>
            <a:r>
              <a:rPr lang="de-DE" sz="1600" dirty="0" smtClean="0"/>
              <a:t>					</a:t>
            </a:r>
          </a:p>
          <a:p>
            <a:pPr algn="l"/>
            <a:r>
              <a:rPr lang="de-DE" sz="1600" dirty="0"/>
              <a:t>	</a:t>
            </a:r>
            <a:r>
              <a:rPr lang="de-DE" sz="1600" dirty="0" smtClean="0"/>
              <a:t>						</a:t>
            </a:r>
            <a:br>
              <a:rPr lang="de-DE" sz="1600" dirty="0" smtClean="0"/>
            </a:br>
            <a:r>
              <a:rPr lang="de-DE" sz="1600" dirty="0" smtClean="0"/>
              <a:t>					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213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03" y="3773353"/>
            <a:ext cx="2326974" cy="2319943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ToolsUnited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 - The Machining Google</a:t>
            </a:r>
            <a:endParaRPr lang="de-DE" sz="3200" dirty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23" name="Picture 2" descr="M:\10-Marketing-Grafikbibliothek\CIM\Logos_und_Schriften\CIMSOURCE-GmbH\CIMSOURCE_Punkt\cimsource_pun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9" y="68216"/>
            <a:ext cx="687261" cy="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350521" y="953165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ToolsUnited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leads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end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user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right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tool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and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supplies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digital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twin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CIMSOURCE_2017.pptx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2</a:t>
            </a:fld>
            <a:endParaRPr lang="de-DE"/>
          </a:p>
        </p:txBody>
      </p:sp>
      <p:pic>
        <p:nvPicPr>
          <p:cNvPr id="18" name="Grafik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3"/>
          <a:stretch/>
        </p:blipFill>
        <p:spPr bwMode="auto">
          <a:xfrm>
            <a:off x="6410385" y="1954038"/>
            <a:ext cx="1645209" cy="1416485"/>
          </a:xfrm>
          <a:prstGeom prst="rect">
            <a:avLst/>
          </a:prstGeom>
          <a:noFill/>
        </p:spPr>
      </p:pic>
      <p:grpSp>
        <p:nvGrpSpPr>
          <p:cNvPr id="14" name="Gruppieren 13"/>
          <p:cNvGrpSpPr/>
          <p:nvPr/>
        </p:nvGrpSpPr>
        <p:grpSpPr>
          <a:xfrm>
            <a:off x="342217" y="1900391"/>
            <a:ext cx="2595396" cy="4192905"/>
            <a:chOff x="342217" y="1900391"/>
            <a:chExt cx="2595396" cy="419290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42217" y="3872600"/>
              <a:ext cx="2595396" cy="2220696"/>
              <a:chOff x="342217" y="3872600"/>
              <a:chExt cx="2595396" cy="2220696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7" r="43501" b="10991"/>
              <a:stretch/>
            </p:blipFill>
            <p:spPr bwMode="auto">
              <a:xfrm>
                <a:off x="342217" y="4367759"/>
                <a:ext cx="2239137" cy="1725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 flipH="1">
                <a:off x="2205776" y="4424612"/>
                <a:ext cx="731837" cy="274637"/>
              </a:xfrm>
              <a:prstGeom prst="homePlate">
                <a:avLst>
                  <a:gd name="adj" fmla="val 88825"/>
                </a:avLst>
              </a:prstGeom>
              <a:solidFill>
                <a:srgbClr val="C0C0C0"/>
              </a:solidFill>
              <a:ln>
                <a:noFill/>
              </a:ln>
              <a:effectLst>
                <a:outerShdw dist="99190" dir="2388334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676956" y="3872600"/>
                <a:ext cx="1936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0C0"/>
                    </a:solidFill>
                  </a:rPr>
                  <a:t>Search &amp; </a:t>
                </a:r>
                <a:r>
                  <a:rPr lang="de-DE" b="1" dirty="0" err="1" smtClean="0">
                    <a:solidFill>
                      <a:srgbClr val="0070C0"/>
                    </a:solidFill>
                  </a:rPr>
                  <a:t>Retrieval</a:t>
                </a:r>
                <a:endParaRPr lang="de-DE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9" name="Grafik 18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47"/>
            <a:stretch/>
          </p:blipFill>
          <p:spPr bwMode="auto">
            <a:xfrm>
              <a:off x="527433" y="1900391"/>
              <a:ext cx="1771158" cy="1661848"/>
            </a:xfrm>
            <a:prstGeom prst="rect">
              <a:avLst/>
            </a:prstGeom>
            <a:noFill/>
          </p:spPr>
        </p:pic>
      </p:grpSp>
      <p:grpSp>
        <p:nvGrpSpPr>
          <p:cNvPr id="15" name="Gruppieren 14"/>
          <p:cNvGrpSpPr/>
          <p:nvPr/>
        </p:nvGrpSpPr>
        <p:grpSpPr>
          <a:xfrm>
            <a:off x="2404329" y="1417759"/>
            <a:ext cx="3560772" cy="2275138"/>
            <a:chOff x="2404329" y="1417759"/>
            <a:chExt cx="3560772" cy="2275138"/>
          </a:xfrm>
        </p:grpSpPr>
        <p:sp>
          <p:nvSpPr>
            <p:cNvPr id="20" name="AutoShape 36"/>
            <p:cNvSpPr>
              <a:spLocks noChangeArrowheads="1"/>
            </p:cNvSpPr>
            <p:nvPr/>
          </p:nvSpPr>
          <p:spPr bwMode="auto">
            <a:xfrm rot="16200000">
              <a:off x="4014971" y="3157249"/>
              <a:ext cx="731837" cy="339460"/>
            </a:xfrm>
            <a:prstGeom prst="homePlate">
              <a:avLst>
                <a:gd name="adj" fmla="val 88825"/>
              </a:avLst>
            </a:prstGeom>
            <a:solidFill>
              <a:srgbClr val="C0C0C0"/>
            </a:solidFill>
            <a:ln>
              <a:noFill/>
            </a:ln>
            <a:effectLst>
              <a:outerShdw dist="99190" dir="2388334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8"/>
            <a:srcRect l="43700" t="24100" r="24013" b="39500"/>
            <a:stretch/>
          </p:blipFill>
          <p:spPr>
            <a:xfrm>
              <a:off x="4058246" y="1417759"/>
              <a:ext cx="1906855" cy="120922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9"/>
            <a:srcRect l="42519" t="42299" r="22437" b="15702"/>
            <a:stretch/>
          </p:blipFill>
          <p:spPr>
            <a:xfrm>
              <a:off x="2404329" y="1423223"/>
              <a:ext cx="1683876" cy="1135198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3124200" y="2542774"/>
              <a:ext cx="2349361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Supply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of</a:t>
              </a:r>
              <a:r>
                <a:rPr lang="de-DE" b="1" dirty="0" smtClean="0">
                  <a:solidFill>
                    <a:srgbClr val="0070C0"/>
                  </a:solidFill>
                </a:rPr>
                <a:t> Digital </a:t>
              </a:r>
              <a:r>
                <a:rPr lang="de-DE" b="1" dirty="0" err="1" smtClean="0">
                  <a:solidFill>
                    <a:srgbClr val="0070C0"/>
                  </a:solidFill>
                </a:rPr>
                <a:t>Twins</a:t>
              </a:r>
              <a:endParaRPr lang="de-DE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AutoShape 2" descr="Bildergebnis für emo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4" descr="Bildergebnis für emo 20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5544377" y="3692898"/>
            <a:ext cx="2948263" cy="2358819"/>
            <a:chOff x="5544377" y="3692898"/>
            <a:chExt cx="2948263" cy="2358819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5544377" y="3692898"/>
              <a:ext cx="2948263" cy="777408"/>
              <a:chOff x="5553216" y="3864988"/>
              <a:chExt cx="2948263" cy="777408"/>
            </a:xfrm>
          </p:grpSpPr>
          <p:sp>
            <p:nvSpPr>
              <p:cNvPr id="26" name="AutoShape 37"/>
              <p:cNvSpPr>
                <a:spLocks noChangeArrowheads="1"/>
              </p:cNvSpPr>
              <p:nvPr/>
            </p:nvSpPr>
            <p:spPr bwMode="auto">
              <a:xfrm>
                <a:off x="5553216" y="4367759"/>
                <a:ext cx="731837" cy="274637"/>
              </a:xfrm>
              <a:prstGeom prst="homePlate">
                <a:avLst>
                  <a:gd name="adj" fmla="val 88825"/>
                </a:avLst>
              </a:prstGeom>
              <a:solidFill>
                <a:srgbClr val="C0C0C0"/>
              </a:solidFill>
              <a:ln>
                <a:noFill/>
              </a:ln>
              <a:effectLst>
                <a:outerShdw dist="99190" dir="2388334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6400135" y="3864988"/>
                <a:ext cx="2101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0C0"/>
                    </a:solidFill>
                  </a:rPr>
                  <a:t>CIMSOURE at EMO?</a:t>
                </a:r>
                <a:endParaRPr lang="de-DE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91296" y="4146717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7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6532" t="13601" r="18500" b="19200"/>
          <a:stretch/>
        </p:blipFill>
        <p:spPr>
          <a:xfrm>
            <a:off x="444272" y="1452310"/>
            <a:ext cx="8640960" cy="5027468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ToolsUnited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 „</a:t>
            </a:r>
            <a:r>
              <a:rPr lang="de-DE" sz="3200" dirty="0" err="1">
                <a:solidFill>
                  <a:srgbClr val="000066"/>
                </a:solidFill>
                <a:ea typeface="+mn-ea"/>
                <a:cs typeface="+mn-cs"/>
              </a:rPr>
              <a:t>W</a:t>
            </a:r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here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 –</a:t>
            </a:r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to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- </a:t>
            </a:r>
            <a:r>
              <a:rPr lang="de-DE" sz="3200" dirty="0" err="1">
                <a:solidFill>
                  <a:srgbClr val="000066"/>
                </a:solidFill>
                <a:ea typeface="+mn-ea"/>
                <a:cs typeface="+mn-cs"/>
              </a:rPr>
              <a:t>B</a:t>
            </a:r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uy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“</a:t>
            </a:r>
            <a:endParaRPr lang="de-DE" sz="3200" dirty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8" name="Picture 2" descr="M:\10-Marketing-Grafikbibliothek\CIM\Logos_und_Schriften\CIMSOURCE-GmbH\CIMSOURCE_Punkt\cimsource_pun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9" y="68216"/>
            <a:ext cx="687261" cy="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521" y="953165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35% „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only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“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of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ToolsUnited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users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look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for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digital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twin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55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leichschenkliges Dreieck 29"/>
          <p:cNvSpPr/>
          <p:nvPr/>
        </p:nvSpPr>
        <p:spPr>
          <a:xfrm rot="16200000">
            <a:off x="2640079" y="3657316"/>
            <a:ext cx="3721178" cy="17268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44" y="3682162"/>
            <a:ext cx="2326974" cy="2319943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ToolsUnited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 - The Machining Google</a:t>
            </a:r>
            <a:endParaRPr lang="de-DE" sz="3200" dirty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23" name="Picture 2" descr="M:\10-Marketing-Grafikbibliothek\CIM\Logos_und_Schriften\CIMSOURCE-GmbH\CIMSOURCE_Punkt\cimsource_pun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9" y="68216"/>
            <a:ext cx="687261" cy="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350521" y="95316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ToolsUnited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leads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end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user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right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tool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and</a:t>
            </a:r>
            <a:r>
              <a:rPr lang="de-DE" dirty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de-DE" dirty="0">
                <a:solidFill>
                  <a:srgbClr val="000066"/>
                </a:solidFill>
                <a:latin typeface="Arial" pitchFamily="34" charset="0"/>
              </a:rPr>
            </a:b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					       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guides</a:t>
            </a:r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to</a:t>
            </a:r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local</a:t>
            </a:r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supplier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CIMSOURCE_2017.pptx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D184-FD06-4022-94D3-B9418135A65D}" type="slidenum">
              <a:rPr lang="de-DE" smtClean="0"/>
              <a:t>4</a:t>
            </a:fld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128574" y="2458048"/>
            <a:ext cx="1647903" cy="2578531"/>
            <a:chOff x="342217" y="1900391"/>
            <a:chExt cx="2595396" cy="419290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42217" y="3872600"/>
              <a:ext cx="2595396" cy="2220696"/>
              <a:chOff x="342217" y="3872600"/>
              <a:chExt cx="2595396" cy="2220696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67" r="43501" b="10991"/>
              <a:stretch/>
            </p:blipFill>
            <p:spPr bwMode="auto">
              <a:xfrm>
                <a:off x="342217" y="4367759"/>
                <a:ext cx="2239137" cy="1725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 flipH="1">
                <a:off x="2205776" y="4424612"/>
                <a:ext cx="731837" cy="274637"/>
              </a:xfrm>
              <a:prstGeom prst="homePlate">
                <a:avLst>
                  <a:gd name="adj" fmla="val 88825"/>
                </a:avLst>
              </a:prstGeom>
              <a:solidFill>
                <a:srgbClr val="C0C0C0"/>
              </a:solidFill>
              <a:ln>
                <a:noFill/>
              </a:ln>
              <a:effectLst>
                <a:outerShdw dist="99190" dir="2388334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sz="1200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676956" y="3872600"/>
                <a:ext cx="2133154" cy="450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b="1" dirty="0" smtClean="0">
                    <a:solidFill>
                      <a:srgbClr val="0070C0"/>
                    </a:solidFill>
                  </a:rPr>
                  <a:t>Search &amp; </a:t>
                </a:r>
                <a:r>
                  <a:rPr lang="de-DE" sz="1200" b="1" dirty="0" err="1" smtClean="0">
                    <a:solidFill>
                      <a:srgbClr val="0070C0"/>
                    </a:solidFill>
                  </a:rPr>
                  <a:t>Retrieval</a:t>
                </a:r>
                <a:endParaRPr lang="de-DE" sz="1200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9" name="Grafik 18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47"/>
            <a:stretch/>
          </p:blipFill>
          <p:spPr bwMode="auto">
            <a:xfrm>
              <a:off x="527433" y="1900391"/>
              <a:ext cx="1771158" cy="1661848"/>
            </a:xfrm>
            <a:prstGeom prst="rect">
              <a:avLst/>
            </a:prstGeom>
            <a:noFill/>
          </p:spPr>
        </p:pic>
      </p:grpSp>
      <p:grpSp>
        <p:nvGrpSpPr>
          <p:cNvPr id="15" name="Gruppieren 14"/>
          <p:cNvGrpSpPr/>
          <p:nvPr/>
        </p:nvGrpSpPr>
        <p:grpSpPr>
          <a:xfrm>
            <a:off x="1437877" y="2161242"/>
            <a:ext cx="2260852" cy="1399152"/>
            <a:chOff x="2404329" y="1417759"/>
            <a:chExt cx="3560772" cy="2275138"/>
          </a:xfrm>
        </p:grpSpPr>
        <p:sp>
          <p:nvSpPr>
            <p:cNvPr id="20" name="AutoShape 36"/>
            <p:cNvSpPr>
              <a:spLocks noChangeArrowheads="1"/>
            </p:cNvSpPr>
            <p:nvPr/>
          </p:nvSpPr>
          <p:spPr bwMode="auto">
            <a:xfrm rot="16200000">
              <a:off x="4014971" y="3157249"/>
              <a:ext cx="731837" cy="339460"/>
            </a:xfrm>
            <a:prstGeom prst="homePlate">
              <a:avLst>
                <a:gd name="adj" fmla="val 88825"/>
              </a:avLst>
            </a:prstGeom>
            <a:solidFill>
              <a:srgbClr val="C0C0C0"/>
            </a:solidFill>
            <a:ln>
              <a:noFill/>
            </a:ln>
            <a:effectLst>
              <a:outerShdw dist="99190" dir="2388334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z="1200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7"/>
            <a:srcRect l="43700" t="24100" r="24013" b="39500"/>
            <a:stretch/>
          </p:blipFill>
          <p:spPr>
            <a:xfrm>
              <a:off x="4058246" y="1417759"/>
              <a:ext cx="1906855" cy="120922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8"/>
            <a:srcRect l="42519" t="42299" r="22437" b="15702"/>
            <a:stretch/>
          </p:blipFill>
          <p:spPr>
            <a:xfrm>
              <a:off x="2404329" y="1423223"/>
              <a:ext cx="1683876" cy="1135198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3124200" y="2542775"/>
              <a:ext cx="2581434" cy="4504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70C0"/>
                  </a:solidFill>
                </a:rPr>
                <a:t>Supply </a:t>
              </a:r>
              <a:r>
                <a:rPr lang="de-DE" sz="1200" b="1" dirty="0" err="1" smtClean="0">
                  <a:solidFill>
                    <a:srgbClr val="0070C0"/>
                  </a:solidFill>
                </a:rPr>
                <a:t>of</a:t>
              </a:r>
              <a:r>
                <a:rPr lang="de-DE" sz="1200" b="1" dirty="0" smtClean="0">
                  <a:solidFill>
                    <a:srgbClr val="0070C0"/>
                  </a:solidFill>
                </a:rPr>
                <a:t> Digital </a:t>
              </a:r>
              <a:r>
                <a:rPr lang="de-DE" sz="1200" b="1" dirty="0" err="1" smtClean="0">
                  <a:solidFill>
                    <a:srgbClr val="0070C0"/>
                  </a:solidFill>
                </a:rPr>
                <a:t>Twins</a:t>
              </a:r>
              <a:endParaRPr lang="de-DE" sz="12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9"/>
          <a:srcRect l="28738" r="24406" b="13601"/>
          <a:stretch/>
        </p:blipFill>
        <p:spPr>
          <a:xfrm>
            <a:off x="5302021" y="2500393"/>
            <a:ext cx="3741658" cy="3880935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7902704" y="2783452"/>
            <a:ext cx="1105107" cy="38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7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13" y="3634438"/>
            <a:ext cx="2326974" cy="2319943"/>
          </a:xfrm>
          <a:prstGeom prst="rect">
            <a:avLst/>
          </a:prstGeom>
        </p:spPr>
      </p:pic>
      <p:pic>
        <p:nvPicPr>
          <p:cNvPr id="23" name="Picture 2" descr="M:\10-Marketing-Grafikbibliothek\CIM\Logos_und_Schriften\CIMSOURCE-GmbH\CIMSOURCE_Punkt\cimsource_pun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9" y="68216"/>
            <a:ext cx="687261" cy="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CIMSOURCE_2017.pptx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411284" y="6356350"/>
            <a:ext cx="275516" cy="365125"/>
          </a:xfrm>
        </p:spPr>
        <p:txBody>
          <a:bodyPr/>
          <a:lstStyle/>
          <a:p>
            <a:fld id="{F111D184-FD06-4022-94D3-B9418135A65D}" type="slidenum">
              <a:rPr lang="de-DE" smtClean="0"/>
              <a:t>5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35" y="2979578"/>
            <a:ext cx="5207000" cy="37211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29" name="Textfeld 28"/>
          <p:cNvSpPr txBox="1"/>
          <p:nvPr/>
        </p:nvSpPr>
        <p:spPr>
          <a:xfrm>
            <a:off x="908648" y="2212817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rgbClr val="374DF3"/>
                </a:solidFill>
              </a:defRPr>
            </a:lvl1pPr>
          </a:lstStyle>
          <a:p>
            <a:r>
              <a:rPr lang="de-DE" sz="2000" dirty="0" smtClean="0"/>
              <a:t>Supply Side</a:t>
            </a:r>
            <a:endParaRPr lang="de-DE" sz="2000" dirty="0"/>
          </a:p>
        </p:txBody>
      </p:sp>
      <p:sp>
        <p:nvSpPr>
          <p:cNvPr id="36" name="Textfeld 35"/>
          <p:cNvSpPr txBox="1"/>
          <p:nvPr/>
        </p:nvSpPr>
        <p:spPr>
          <a:xfrm>
            <a:off x="6927372" y="2261036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rgbClr val="374DF3"/>
                </a:solidFill>
              </a:defRPr>
            </a:lvl1pPr>
          </a:lstStyle>
          <a:p>
            <a:r>
              <a:rPr lang="de-DE" sz="2000" dirty="0" smtClean="0"/>
              <a:t>Demand Side</a:t>
            </a:r>
            <a:endParaRPr lang="de-DE" sz="2000" dirty="0"/>
          </a:p>
        </p:txBody>
      </p:sp>
      <p:sp>
        <p:nvSpPr>
          <p:cNvPr id="38" name="Titel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100% </a:t>
            </a:r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Tool.Data</a:t>
            </a:r>
            <a:r>
              <a:rPr lang="de-DE" sz="3200" dirty="0" err="1">
                <a:solidFill>
                  <a:srgbClr val="000066"/>
                </a:solidFill>
                <a:ea typeface="+mn-ea"/>
                <a:cs typeface="+mn-cs"/>
              </a:rPr>
              <a:t>.</a:t>
            </a:r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Digital</a:t>
            </a:r>
            <a:endParaRPr lang="de-DE" sz="3200" dirty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39" name="Picture 2" descr="M:\10-Marketing-Grafikbibliothek\CIM\Logos_und_Schriften\CIMSOURCE-GmbH\CIMSOURCE_Punkt\cimsource_pun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9" y="68216"/>
            <a:ext cx="687261" cy="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hteck 39"/>
          <p:cNvSpPr/>
          <p:nvPr/>
        </p:nvSpPr>
        <p:spPr>
          <a:xfrm>
            <a:off x="350521" y="95316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3S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and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ToolLink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establish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direct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information</a:t>
            </a:r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supply</a:t>
            </a:r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b="1" dirty="0" err="1" smtClean="0">
                <a:solidFill>
                  <a:srgbClr val="000066"/>
                </a:solidFill>
                <a:latin typeface="Arial" pitchFamily="34" charset="0"/>
              </a:rPr>
              <a:t>chain</a:t>
            </a:r>
            <a:r>
              <a:rPr lang="de-DE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from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tool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supplier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the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tool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  <a:latin typeface="Arial" pitchFamily="34" charset="0"/>
              </a:rPr>
              <a:t>user</a:t>
            </a:r>
            <a:r>
              <a:rPr lang="de-DE" dirty="0" smtClean="0">
                <a:solidFill>
                  <a:srgbClr val="000066"/>
                </a:solidFill>
                <a:latin typeface="Arial" pitchFamily="34" charset="0"/>
              </a:rPr>
              <a:t>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419686" y="3082581"/>
            <a:ext cx="3207844" cy="3515094"/>
            <a:chOff x="449822" y="3090996"/>
            <a:chExt cx="3207844" cy="3515094"/>
          </a:xfrm>
        </p:grpSpPr>
        <p:sp>
          <p:nvSpPr>
            <p:cNvPr id="2048" name="Akkord 2047"/>
            <p:cNvSpPr/>
            <p:nvPr/>
          </p:nvSpPr>
          <p:spPr>
            <a:xfrm rot="581647">
              <a:off x="449822" y="3090996"/>
              <a:ext cx="3207844" cy="351509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68362" y="5094890"/>
              <a:ext cx="2094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err="1" smtClean="0">
                  <a:solidFill>
                    <a:schemeClr val="bg1"/>
                  </a:solidFill>
                </a:rPr>
                <a:t>myToolsUnited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21335" y="3892702"/>
              <a:ext cx="18598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err="1" smtClean="0">
                  <a:solidFill>
                    <a:schemeClr val="bg1"/>
                  </a:solidFill>
                </a:rPr>
                <a:t>SalesSupport</a:t>
              </a:r>
              <a:endParaRPr lang="de-DE" sz="2400" b="1" dirty="0" smtClean="0">
                <a:solidFill>
                  <a:schemeClr val="bg1"/>
                </a:solidFill>
              </a:endParaRPr>
            </a:p>
            <a:p>
              <a:r>
                <a:rPr lang="de-DE" sz="2400" b="1" dirty="0" smtClean="0">
                  <a:solidFill>
                    <a:schemeClr val="bg1"/>
                  </a:solidFill>
                </a:rPr>
                <a:t>Server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 rotWithShape="1">
            <a:blip r:embed="rId6"/>
            <a:srcRect l="31873" r="32271"/>
            <a:stretch/>
          </p:blipFill>
          <p:spPr>
            <a:xfrm>
              <a:off x="1652050" y="4380806"/>
              <a:ext cx="695496" cy="551989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>
            <a:off x="5441486" y="3173663"/>
            <a:ext cx="3278562" cy="3501434"/>
            <a:chOff x="5441486" y="3173663"/>
            <a:chExt cx="3278562" cy="3501434"/>
          </a:xfrm>
        </p:grpSpPr>
        <p:sp>
          <p:nvSpPr>
            <p:cNvPr id="34" name="Akkord 33"/>
            <p:cNvSpPr/>
            <p:nvPr/>
          </p:nvSpPr>
          <p:spPr>
            <a:xfrm rot="21162316" flipH="1">
              <a:off x="5441486" y="3173663"/>
              <a:ext cx="3278562" cy="3501434"/>
            </a:xfrm>
            <a:prstGeom prst="chord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762004" y="3913260"/>
              <a:ext cx="1233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err="1" smtClean="0">
                  <a:solidFill>
                    <a:schemeClr val="bg1"/>
                  </a:solidFill>
                </a:rPr>
                <a:t>ToolLink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328487" y="5005528"/>
              <a:ext cx="1667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schemeClr val="bg1"/>
                  </a:solidFill>
                </a:rPr>
                <a:t>ToolsUnited</a:t>
              </a:r>
              <a:endParaRPr lang="de-DE" sz="2400" i="1" dirty="0">
                <a:solidFill>
                  <a:schemeClr val="bg1"/>
                </a:solidFill>
              </a:endParaRPr>
            </a:p>
          </p:txBody>
        </p:sp>
        <p:pic>
          <p:nvPicPr>
            <p:cNvPr id="2049" name="Grafik 2048"/>
            <p:cNvPicPr>
              <a:picLocks noChangeAspect="1"/>
            </p:cNvPicPr>
            <p:nvPr/>
          </p:nvPicPr>
          <p:blipFill rotWithShape="1">
            <a:blip r:embed="rId6"/>
            <a:srcRect l="31873" r="32271"/>
            <a:stretch/>
          </p:blipFill>
          <p:spPr>
            <a:xfrm>
              <a:off x="7705948" y="4344037"/>
              <a:ext cx="741930" cy="588842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3292" y="5400898"/>
              <a:ext cx="952500" cy="88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0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M:\10-Marketing-Grafikbibliothek\CIM\Logos_und_Schriften\CIMSOURCE-GmbH\CIMSOURCE_Punkt\cimsource_pun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9" y="68216"/>
            <a:ext cx="687261" cy="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CIMSOURCE_2017.pptx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411284" y="6356350"/>
            <a:ext cx="275516" cy="365125"/>
          </a:xfrm>
        </p:spPr>
        <p:txBody>
          <a:bodyPr/>
          <a:lstStyle/>
          <a:p>
            <a:fld id="{F111D184-FD06-4022-94D3-B9418135A65D}" type="slidenum">
              <a:rPr lang="de-DE" smtClean="0"/>
              <a:t>6</a:t>
            </a:fld>
            <a:endParaRPr lang="de-DE"/>
          </a:p>
        </p:txBody>
      </p:sp>
      <p:sp>
        <p:nvSpPr>
          <p:cNvPr id="38" name="Titel 3"/>
          <p:cNvSpPr txBox="1">
            <a:spLocks/>
          </p:cNvSpPr>
          <p:nvPr/>
        </p:nvSpPr>
        <p:spPr>
          <a:xfrm>
            <a:off x="3064850" y="1265422"/>
            <a:ext cx="4243454" cy="5794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Meet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 </a:t>
            </a:r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us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 at EMO!</a:t>
            </a:r>
            <a:endParaRPr lang="de-DE" sz="3200" dirty="0">
              <a:solidFill>
                <a:srgbClr val="000066"/>
              </a:solidFill>
              <a:ea typeface="+mn-ea"/>
              <a:cs typeface="+mn-cs"/>
            </a:endParaRPr>
          </a:p>
        </p:txBody>
      </p:sp>
      <p:pic>
        <p:nvPicPr>
          <p:cNvPr id="39" name="Picture 2" descr="M:\10-Marketing-Grafikbibliothek\CIM\Logos_und_Schriften\CIMSOURCE-GmbH\CIMSOURCE_Punkt\cimsource_pun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19" y="68216"/>
            <a:ext cx="687261" cy="7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123728" y="2278023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Besuchen Sie uns!</a:t>
            </a:r>
            <a:endParaRPr lang="de-DE" dirty="0"/>
          </a:p>
        </p:txBody>
      </p:sp>
      <p:pic>
        <p:nvPicPr>
          <p:cNvPr id="31" name="Picture 2" descr="M:\20-Marketing-Corporate-Material\Imagebroschüren\U-Profil_CIMSOURCE_Digital-Tool-Services\CIMSOURCE_U-Profil_vorschaubil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0"/>
          <a:stretch/>
        </p:blipFill>
        <p:spPr bwMode="auto">
          <a:xfrm>
            <a:off x="179512" y="1844824"/>
            <a:ext cx="5320680" cy="44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947" y="2447138"/>
            <a:ext cx="1544960" cy="154496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4788024" y="1923918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smtClean="0">
                <a:solidFill>
                  <a:srgbClr val="0070C0"/>
                </a:solidFill>
              </a:rPr>
              <a:t>Hall 5 </a:t>
            </a:r>
            <a:r>
              <a:rPr lang="de-DE" sz="2800" b="1" dirty="0" smtClean="0">
                <a:solidFill>
                  <a:srgbClr val="0070C0"/>
                </a:solidFill>
              </a:rPr>
              <a:t>B48</a:t>
            </a:r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32" name="Titel 3"/>
          <p:cNvSpPr txBox="1">
            <a:spLocks/>
          </p:cNvSpPr>
          <p:nvPr/>
        </p:nvSpPr>
        <p:spPr>
          <a:xfrm>
            <a:off x="467544" y="396319"/>
            <a:ext cx="3091325" cy="5794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err="1" smtClean="0">
                <a:solidFill>
                  <a:srgbClr val="000066"/>
                </a:solidFill>
                <a:ea typeface="+mn-ea"/>
                <a:cs typeface="+mn-cs"/>
              </a:rPr>
              <a:t>Tool.Data.Digital</a:t>
            </a:r>
            <a:r>
              <a:rPr lang="de-DE" sz="3200" dirty="0" smtClean="0">
                <a:solidFill>
                  <a:srgbClr val="000066"/>
                </a:solidFill>
                <a:ea typeface="+mn-ea"/>
                <a:cs typeface="+mn-cs"/>
              </a:rPr>
              <a:t>!</a:t>
            </a:r>
            <a:endParaRPr lang="de-DE" sz="3200" dirty="0">
              <a:solidFill>
                <a:srgbClr val="000066"/>
              </a:solidFill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518633" y="4413151"/>
            <a:ext cx="2797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Contact</a:t>
            </a:r>
            <a:r>
              <a:rPr lang="de-DE" dirty="0" smtClean="0"/>
              <a:t>:</a:t>
            </a:r>
          </a:p>
          <a:p>
            <a:r>
              <a:rPr lang="de-DE" dirty="0" smtClean="0"/>
              <a:t>CIMSOURCE GmbH</a:t>
            </a:r>
          </a:p>
          <a:p>
            <a:r>
              <a:rPr lang="de-DE" dirty="0" smtClean="0"/>
              <a:t>Julia Eisenberg</a:t>
            </a:r>
          </a:p>
          <a:p>
            <a:r>
              <a:rPr lang="de-DE" dirty="0" smtClean="0"/>
              <a:t>Kasernenstr</a:t>
            </a:r>
            <a:r>
              <a:rPr lang="de-DE" dirty="0"/>
              <a:t>. 22</a:t>
            </a:r>
          </a:p>
          <a:p>
            <a:r>
              <a:rPr lang="de-DE" dirty="0" smtClean="0"/>
              <a:t>D-52064 </a:t>
            </a:r>
            <a:r>
              <a:rPr lang="de-DE" dirty="0"/>
              <a:t>Aachen</a:t>
            </a:r>
          </a:p>
          <a:p>
            <a:r>
              <a:rPr lang="de-DE" dirty="0" smtClean="0"/>
              <a:t>Tel</a:t>
            </a:r>
            <a:r>
              <a:rPr lang="de-DE" dirty="0"/>
              <a:t>.: +49 241 8887 713 </a:t>
            </a:r>
          </a:p>
          <a:p>
            <a:r>
              <a:rPr lang="de-DE" dirty="0" smtClean="0"/>
              <a:t>email</a:t>
            </a:r>
            <a:r>
              <a:rPr lang="de-DE" dirty="0"/>
              <a:t>: </a:t>
            </a:r>
            <a:r>
              <a:rPr lang="de-DE" dirty="0" smtClean="0"/>
              <a:t>eis@cimsource.com</a:t>
            </a:r>
          </a:p>
        </p:txBody>
      </p:sp>
    </p:spTree>
    <p:extLst>
      <p:ext uri="{BB962C8B-B14F-4D97-AF65-F5344CB8AC3E}">
        <p14:creationId xmlns:p14="http://schemas.microsoft.com/office/powerpoint/2010/main" val="34331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Bildschirmpräsentation (4:3)</PresentationFormat>
  <Paragraphs>131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Götz Marczinski</dc:creator>
  <cp:lastModifiedBy>Sophie Golombek</cp:lastModifiedBy>
  <cp:revision>317</cp:revision>
  <cp:lastPrinted>2017-06-20T14:34:57Z</cp:lastPrinted>
  <dcterms:created xsi:type="dcterms:W3CDTF">2013-09-28T08:34:23Z</dcterms:created>
  <dcterms:modified xsi:type="dcterms:W3CDTF">2017-06-20T14:43:54Z</dcterms:modified>
</cp:coreProperties>
</file>