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76" r:id="rId3"/>
    <p:sldId id="261" r:id="rId4"/>
    <p:sldId id="268" r:id="rId5"/>
    <p:sldId id="269" r:id="rId6"/>
    <p:sldId id="275" r:id="rId7"/>
    <p:sldId id="280" r:id="rId8"/>
    <p:sldId id="279" r:id="rId9"/>
    <p:sldId id="281" r:id="rId10"/>
    <p:sldId id="282" r:id="rId11"/>
    <p:sldId id="283" r:id="rId12"/>
    <p:sldId id="284" r:id="rId13"/>
    <p:sldId id="285" r:id="rId14"/>
    <p:sldId id="286" r:id="rId15"/>
    <p:sldId id="289" r:id="rId16"/>
    <p:sldId id="260" r:id="rId17"/>
    <p:sldId id="259" r:id="rId18"/>
  </p:sldIdLst>
  <p:sldSz cx="9144000" cy="5143500" type="screen16x9"/>
  <p:notesSz cx="9926638" cy="6858000"/>
  <p:defaultTextStyle>
    <a:defPPr>
      <a:defRPr lang="de-DE"/>
    </a:defPPr>
    <a:lvl1pPr algn="l" defTabSz="816242" rtl="0" fontAlgn="base">
      <a:spcBef>
        <a:spcPct val="0"/>
      </a:spcBef>
      <a:spcAft>
        <a:spcPct val="0"/>
      </a:spcAft>
      <a:defRPr sz="1600" kern="1200">
        <a:solidFill>
          <a:schemeClr val="tx1"/>
        </a:solidFill>
        <a:latin typeface="Arial" charset="0"/>
        <a:ea typeface="+mn-ea"/>
        <a:cs typeface="+mn-cs"/>
      </a:defRPr>
    </a:lvl1pPr>
    <a:lvl2pPr marL="407500" indent="-49695" algn="l" defTabSz="816242" rtl="0" fontAlgn="base">
      <a:spcBef>
        <a:spcPct val="0"/>
      </a:spcBef>
      <a:spcAft>
        <a:spcPct val="0"/>
      </a:spcAft>
      <a:defRPr sz="1600" kern="1200">
        <a:solidFill>
          <a:schemeClr val="tx1"/>
        </a:solidFill>
        <a:latin typeface="Arial" charset="0"/>
        <a:ea typeface="+mn-ea"/>
        <a:cs typeface="+mn-cs"/>
      </a:defRPr>
    </a:lvl2pPr>
    <a:lvl3pPr marL="816242" indent="-100633" algn="l" defTabSz="816242" rtl="0" fontAlgn="base">
      <a:spcBef>
        <a:spcPct val="0"/>
      </a:spcBef>
      <a:spcAft>
        <a:spcPct val="0"/>
      </a:spcAft>
      <a:defRPr sz="1600" kern="1200">
        <a:solidFill>
          <a:schemeClr val="tx1"/>
        </a:solidFill>
        <a:latin typeface="Arial" charset="0"/>
        <a:ea typeface="+mn-ea"/>
        <a:cs typeface="+mn-cs"/>
      </a:defRPr>
    </a:lvl3pPr>
    <a:lvl4pPr marL="1223742" indent="-150328" algn="l" defTabSz="816242" rtl="0" fontAlgn="base">
      <a:spcBef>
        <a:spcPct val="0"/>
      </a:spcBef>
      <a:spcAft>
        <a:spcPct val="0"/>
      </a:spcAft>
      <a:defRPr sz="1600" kern="1200">
        <a:solidFill>
          <a:schemeClr val="tx1"/>
        </a:solidFill>
        <a:latin typeface="Arial" charset="0"/>
        <a:ea typeface="+mn-ea"/>
        <a:cs typeface="+mn-cs"/>
      </a:defRPr>
    </a:lvl4pPr>
    <a:lvl5pPr marL="1632484" indent="-201265" algn="l" defTabSz="816242" rtl="0" fontAlgn="base">
      <a:spcBef>
        <a:spcPct val="0"/>
      </a:spcBef>
      <a:spcAft>
        <a:spcPct val="0"/>
      </a:spcAft>
      <a:defRPr sz="1600" kern="1200">
        <a:solidFill>
          <a:schemeClr val="tx1"/>
        </a:solidFill>
        <a:latin typeface="Arial" charset="0"/>
        <a:ea typeface="+mn-ea"/>
        <a:cs typeface="+mn-cs"/>
      </a:defRPr>
    </a:lvl5pPr>
    <a:lvl6pPr marL="1789024" algn="l" defTabSz="715609" rtl="0" eaLnBrk="1" latinLnBrk="0" hangingPunct="1">
      <a:defRPr sz="1600" kern="1200">
        <a:solidFill>
          <a:schemeClr val="tx1"/>
        </a:solidFill>
        <a:latin typeface="Arial" charset="0"/>
        <a:ea typeface="+mn-ea"/>
        <a:cs typeface="+mn-cs"/>
      </a:defRPr>
    </a:lvl6pPr>
    <a:lvl7pPr marL="2146828" algn="l" defTabSz="715609" rtl="0" eaLnBrk="1" latinLnBrk="0" hangingPunct="1">
      <a:defRPr sz="1600" kern="1200">
        <a:solidFill>
          <a:schemeClr val="tx1"/>
        </a:solidFill>
        <a:latin typeface="Arial" charset="0"/>
        <a:ea typeface="+mn-ea"/>
        <a:cs typeface="+mn-cs"/>
      </a:defRPr>
    </a:lvl7pPr>
    <a:lvl8pPr marL="2504633" algn="l" defTabSz="715609" rtl="0" eaLnBrk="1" latinLnBrk="0" hangingPunct="1">
      <a:defRPr sz="1600" kern="1200">
        <a:solidFill>
          <a:schemeClr val="tx1"/>
        </a:solidFill>
        <a:latin typeface="Arial" charset="0"/>
        <a:ea typeface="+mn-ea"/>
        <a:cs typeface="+mn-cs"/>
      </a:defRPr>
    </a:lvl8pPr>
    <a:lvl9pPr marL="2862438" algn="l" defTabSz="715609"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6CB200"/>
    <a:srgbClr val="99CC00"/>
    <a:srgbClr val="99CC27"/>
    <a:srgbClr val="992066"/>
    <a:srgbClr val="DB9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73727" autoAdjust="0"/>
  </p:normalViewPr>
  <p:slideViewPr>
    <p:cSldViewPr>
      <p:cViewPr varScale="1">
        <p:scale>
          <a:sx n="84" d="100"/>
          <a:sy n="84" d="100"/>
        </p:scale>
        <p:origin x="1416"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35" d="100"/>
          <a:sy n="135" d="100"/>
        </p:scale>
        <p:origin x="-1482" y="-78"/>
      </p:cViewPr>
      <p:guideLst>
        <p:guide orient="horz" pos="216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de-DE"/>
          </a:p>
        </c:rich>
      </c:tx>
      <c:layout/>
      <c:overlay val="1"/>
    </c:title>
    <c:autoTitleDeleted val="0"/>
    <c:plotArea>
      <c:layout/>
      <c:barChart>
        <c:barDir val="bar"/>
        <c:grouping val="clustered"/>
        <c:varyColors val="0"/>
        <c:ser>
          <c:idx val="0"/>
          <c:order val="0"/>
          <c:tx>
            <c:strRef>
              <c:f>Sheet1!$B$1</c:f>
              <c:strCache>
                <c:ptCount val="1"/>
                <c:pt idx="0">
                  <c:v>Daten</c:v>
                </c:pt>
              </c:strCache>
            </c:strRef>
          </c:tx>
          <c:invertIfNegative val="0"/>
          <c:dLbls>
            <c:dLbl>
              <c:idx val="0"/>
              <c:numFmt formatCode="#,###" sourceLinked="0"/>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dLbl>
            <c:dLbl>
              <c:idx val="1"/>
              <c:numFmt formatCode="#,###" sourceLinked="0"/>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dLbl>
            <c:dLbl>
              <c:idx val="2"/>
              <c:numFmt formatCode="#,###" sourceLinked="0"/>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dLbl>
            <c:dLbl>
              <c:idx val="3"/>
              <c:numFmt formatCode="#,###" sourceLinked="0"/>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dLbl>
            <c:dLbl>
              <c:idx val="4"/>
              <c:numFmt formatCode="#,###" sourceLinked="0"/>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dLbl>
            <c:dLbl>
              <c:idx val="5"/>
              <c:numFmt formatCode="#,###" sourceLinked="0"/>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dLbl>
            <c:dLbl>
              <c:idx val="6"/>
              <c:numFmt formatCode="#,###" sourceLinked="0"/>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dLbl>
            <c:dLbl>
              <c:idx val="7"/>
              <c:numFmt formatCode="#,###" sourceLinked="0"/>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dLbl>
            <c:dLbl>
              <c:idx val="8"/>
              <c:numFmt formatCode="#,###" sourceLinked="0"/>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dLbl>
            <c:spPr>
              <a:noFill/>
              <a:ln>
                <a:noFill/>
              </a:ln>
              <a:effectLst/>
            </c:spPr>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Standardisierung</c:v>
                </c:pt>
                <c:pt idx="1">
                  <c:v>Prozess-/Arbeitsorganisation</c:v>
                </c:pt>
                <c:pt idx="2">
                  <c:v>Verfügbare Produkte</c:v>
                </c:pt>
                <c:pt idx="3">
                  <c:v>Neue Geschäftsmodelle</c:v>
                </c:pt>
                <c:pt idx="4">
                  <c:v>Security/Know-how-Schutz</c:v>
                </c:pt>
                <c:pt idx="5">
                  <c:v>Verfügbare Fachkräfte</c:v>
                </c:pt>
                <c:pt idx="6">
                  <c:v>Forschung</c:v>
                </c:pt>
                <c:pt idx="7">
                  <c:v>Aus-/Weiterbildung</c:v>
                </c:pt>
                <c:pt idx="8">
                  <c:v>Rechtliche Rahmenbedingungen</c:v>
                </c:pt>
              </c:strCache>
            </c:strRef>
          </c:cat>
          <c:val>
            <c:numRef>
              <c:f>Sheet1!$B$2:$B$10</c:f>
              <c:numCache>
                <c:formatCode>General</c:formatCode>
                <c:ptCount val="9"/>
                <c:pt idx="0">
                  <c:v>153</c:v>
                </c:pt>
                <c:pt idx="1">
                  <c:v>132</c:v>
                </c:pt>
                <c:pt idx="2">
                  <c:v>98</c:v>
                </c:pt>
                <c:pt idx="3">
                  <c:v>89</c:v>
                </c:pt>
                <c:pt idx="4">
                  <c:v>83</c:v>
                </c:pt>
                <c:pt idx="5">
                  <c:v>76</c:v>
                </c:pt>
                <c:pt idx="6">
                  <c:v>65</c:v>
                </c:pt>
                <c:pt idx="7">
                  <c:v>43</c:v>
                </c:pt>
                <c:pt idx="8">
                  <c:v>30</c:v>
                </c:pt>
              </c:numCache>
            </c:numRef>
          </c:val>
        </c:ser>
        <c:dLbls>
          <c:showLegendKey val="0"/>
          <c:showVal val="0"/>
          <c:showCatName val="0"/>
          <c:showSerName val="0"/>
          <c:showPercent val="0"/>
          <c:showBubbleSize val="0"/>
        </c:dLbls>
        <c:gapWidth val="80"/>
        <c:overlap val="-10"/>
        <c:axId val="296473056"/>
        <c:axId val="296474624"/>
      </c:barChart>
      <c:catAx>
        <c:axId val="296473056"/>
        <c:scaling>
          <c:orientation val="maxMin"/>
        </c:scaling>
        <c:delete val="0"/>
        <c:axPos val="l"/>
        <c:numFmt formatCode="General" sourceLinked="1"/>
        <c:majorTickMark val="none"/>
        <c:minorTickMark val="none"/>
        <c:tickLblPos val="low"/>
        <c:txPr>
          <a:bodyPr/>
          <a:lstStyle/>
          <a:p>
            <a:pPr>
              <a:defRPr>
                <a:latin typeface="Arial" panose="020B0604020202020204" pitchFamily="34" charset="0"/>
                <a:cs typeface="Arial" panose="020B0604020202020204" pitchFamily="34" charset="0"/>
              </a:defRPr>
            </a:pPr>
            <a:endParaRPr lang="de-DE"/>
          </a:p>
        </c:txPr>
        <c:crossAx val="296474624"/>
        <c:crosses val="autoZero"/>
        <c:auto val="0"/>
        <c:lblAlgn val="ctr"/>
        <c:lblOffset val="100"/>
        <c:noMultiLvlLbl val="0"/>
      </c:catAx>
      <c:valAx>
        <c:axId val="296474624"/>
        <c:scaling>
          <c:orientation val="minMax"/>
          <c:min val="0"/>
        </c:scaling>
        <c:delete val="1"/>
        <c:axPos val="t"/>
        <c:title>
          <c:tx>
            <c:rich>
              <a:bodyPr/>
              <a:lstStyle/>
              <a:p>
                <a:pPr>
                  <a:defRPr sz="1159" b="1" i="0" u="none" strike="noStrike" baseline="0">
                    <a:solidFill>
                      <a:srgbClr val="000000"/>
                    </a:solidFill>
                    <a:latin typeface="Arial"/>
                    <a:ea typeface="Arial"/>
                    <a:cs typeface="Arial"/>
                  </a:defRPr>
                </a:pPr>
                <a:r>
                  <a:rPr lang="de-DE"/>
                  <a:t>Anzahl der Nennungen</a:t>
                </a:r>
              </a:p>
            </c:rich>
          </c:tx>
          <c:layout/>
          <c:overlay val="0"/>
        </c:title>
        <c:numFmt formatCode="General" sourceLinked="1"/>
        <c:majorTickMark val="out"/>
        <c:minorTickMark val="none"/>
        <c:tickLblPos val="nextTo"/>
        <c:crossAx val="296473056"/>
        <c:crosses val="autoZero"/>
        <c:crossBetween val="between"/>
      </c:valAx>
      <c:spPr>
        <a:noFill/>
        <a:ln w="25375">
          <a:noFill/>
        </a:ln>
      </c:spPr>
    </c:plotArea>
    <c:plotVisOnly val="1"/>
    <c:dispBlanksAs val="zero"/>
    <c:showDLblsOverMax val="1"/>
  </c:chart>
  <c:txPr>
    <a:bodyPr/>
    <a:lstStyle/>
    <a:p>
      <a:pPr>
        <a:defRPr sz="1159"/>
      </a:pPr>
      <a:endParaRPr lang="de-DE"/>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429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5622925" y="0"/>
            <a:ext cx="4302125" cy="342900"/>
          </a:xfrm>
          <a:prstGeom prst="rect">
            <a:avLst/>
          </a:prstGeom>
        </p:spPr>
        <p:txBody>
          <a:bodyPr vert="horz" lIns="91440" tIns="45720" rIns="91440" bIns="45720" rtlCol="0"/>
          <a:lstStyle>
            <a:lvl1pPr algn="r">
              <a:defRPr sz="1200"/>
            </a:lvl1pPr>
          </a:lstStyle>
          <a:p>
            <a:pPr>
              <a:defRPr/>
            </a:pPr>
            <a:fld id="{820C3F1E-7AA8-40DA-A58A-872621B027D0}" type="datetimeFigureOut">
              <a:rPr lang="de-DE"/>
              <a:pPr>
                <a:defRPr/>
              </a:pPr>
              <a:t>26.09.2016</a:t>
            </a:fld>
            <a:endParaRPr lang="de-DE"/>
          </a:p>
        </p:txBody>
      </p:sp>
      <p:sp>
        <p:nvSpPr>
          <p:cNvPr id="4" name="Fußzeilenplatzhalter 3"/>
          <p:cNvSpPr>
            <a:spLocks noGrp="1"/>
          </p:cNvSpPr>
          <p:nvPr>
            <p:ph type="ftr" sz="quarter" idx="2"/>
          </p:nvPr>
        </p:nvSpPr>
        <p:spPr>
          <a:xfrm>
            <a:off x="0" y="6513513"/>
            <a:ext cx="4302125" cy="342900"/>
          </a:xfrm>
          <a:prstGeom prst="rect">
            <a:avLst/>
          </a:prstGeom>
        </p:spPr>
        <p:txBody>
          <a:bodyPr vert="horz" lIns="91440" tIns="45720" rIns="91440" bIns="45720" rtlCol="0" anchor="b"/>
          <a:lstStyle>
            <a:lvl1pPr algn="l">
              <a:defRPr sz="1200"/>
            </a:lvl1pPr>
          </a:lstStyle>
          <a:p>
            <a:pPr>
              <a:defRPr/>
            </a:pPr>
            <a:r>
              <a:rPr lang="de-DE"/>
              <a:t>X:\BMWi\ebusi-standards\Veranstaltungen\GTDE20160309\CoCoDeal_GTDE.ppt</a:t>
            </a:r>
          </a:p>
        </p:txBody>
      </p:sp>
      <p:sp>
        <p:nvSpPr>
          <p:cNvPr id="5" name="Foliennummernplatzhalter 4"/>
          <p:cNvSpPr>
            <a:spLocks noGrp="1"/>
          </p:cNvSpPr>
          <p:nvPr>
            <p:ph type="sldNum" sz="quarter" idx="3"/>
          </p:nvPr>
        </p:nvSpPr>
        <p:spPr>
          <a:xfrm>
            <a:off x="5622925" y="6513513"/>
            <a:ext cx="4302125" cy="342900"/>
          </a:xfrm>
          <a:prstGeom prst="rect">
            <a:avLst/>
          </a:prstGeom>
        </p:spPr>
        <p:txBody>
          <a:bodyPr vert="horz" lIns="91440" tIns="45720" rIns="91440" bIns="45720" rtlCol="0" anchor="b"/>
          <a:lstStyle>
            <a:lvl1pPr algn="r">
              <a:defRPr sz="1200"/>
            </a:lvl1pPr>
          </a:lstStyle>
          <a:p>
            <a:pPr>
              <a:defRPr/>
            </a:pPr>
            <a:fld id="{4340128B-CBF7-4FF5-8477-376F0FED10C8}" type="slidenum">
              <a:rPr lang="de-DE"/>
              <a:pPr>
                <a:defRPr/>
              </a:pPr>
              <a:t>‹Nr.›</a:t>
            </a:fld>
            <a:endParaRPr lang="de-DE"/>
          </a:p>
        </p:txBody>
      </p:sp>
    </p:spTree>
    <p:extLst>
      <p:ext uri="{BB962C8B-B14F-4D97-AF65-F5344CB8AC3E}">
        <p14:creationId xmlns:p14="http://schemas.microsoft.com/office/powerpoint/2010/main" val="25530561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42900"/>
          </a:xfrm>
          <a:prstGeom prst="rect">
            <a:avLst/>
          </a:prstGeom>
        </p:spPr>
        <p:txBody>
          <a:bodyPr vert="horz" lIns="91440" tIns="45720" rIns="91440" bIns="45720" rtlCol="0"/>
          <a:lstStyle>
            <a:lvl1pPr algn="l">
              <a:defRPr sz="1200">
                <a:latin typeface="Arial" charset="0"/>
              </a:defRPr>
            </a:lvl1pPr>
          </a:lstStyle>
          <a:p>
            <a:pPr>
              <a:defRPr/>
            </a:pPr>
            <a:endParaRPr lang="de-DE"/>
          </a:p>
        </p:txBody>
      </p:sp>
      <p:sp>
        <p:nvSpPr>
          <p:cNvPr id="3" name="Datumsplatzhalter 2"/>
          <p:cNvSpPr>
            <a:spLocks noGrp="1"/>
          </p:cNvSpPr>
          <p:nvPr>
            <p:ph type="dt" idx="1"/>
          </p:nvPr>
        </p:nvSpPr>
        <p:spPr>
          <a:xfrm>
            <a:off x="5622925" y="0"/>
            <a:ext cx="4302125" cy="342900"/>
          </a:xfrm>
          <a:prstGeom prst="rect">
            <a:avLst/>
          </a:prstGeom>
        </p:spPr>
        <p:txBody>
          <a:bodyPr vert="horz" lIns="91440" tIns="45720" rIns="91440" bIns="45720" rtlCol="0"/>
          <a:lstStyle>
            <a:lvl1pPr algn="r">
              <a:defRPr sz="1200">
                <a:latin typeface="Arial" charset="0"/>
              </a:defRPr>
            </a:lvl1pPr>
          </a:lstStyle>
          <a:p>
            <a:pPr>
              <a:defRPr/>
            </a:pPr>
            <a:fld id="{D72F782F-A21D-4260-BC53-8A32CF228F8F}" type="datetimeFigureOut">
              <a:rPr lang="de-DE"/>
              <a:pPr>
                <a:defRPr/>
              </a:pPr>
              <a:t>26.09.2016</a:t>
            </a:fld>
            <a:endParaRPr lang="de-DE"/>
          </a:p>
        </p:txBody>
      </p:sp>
      <p:sp>
        <p:nvSpPr>
          <p:cNvPr id="4" name="Folienbildplatzhalter 3"/>
          <p:cNvSpPr>
            <a:spLocks noGrp="1" noRot="1" noChangeAspect="1"/>
          </p:cNvSpPr>
          <p:nvPr>
            <p:ph type="sldImg" idx="2"/>
          </p:nvPr>
        </p:nvSpPr>
        <p:spPr>
          <a:xfrm>
            <a:off x="2678113" y="514350"/>
            <a:ext cx="4570412" cy="257175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992188" y="3257550"/>
            <a:ext cx="7942262" cy="30861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6513513"/>
            <a:ext cx="4302125" cy="342900"/>
          </a:xfrm>
          <a:prstGeom prst="rect">
            <a:avLst/>
          </a:prstGeom>
        </p:spPr>
        <p:txBody>
          <a:bodyPr vert="horz" lIns="91440" tIns="45720" rIns="91440" bIns="45720" rtlCol="0" anchor="b"/>
          <a:lstStyle>
            <a:lvl1pPr algn="l">
              <a:defRPr sz="1200">
                <a:latin typeface="Arial" charset="0"/>
              </a:defRPr>
            </a:lvl1pPr>
          </a:lstStyle>
          <a:p>
            <a:pPr>
              <a:defRPr/>
            </a:pPr>
            <a:r>
              <a:rPr lang="de-DE"/>
              <a:t>X:\BMWi\ebusi-standards\Veranstaltungen\GTDE20160309\CoCoDeal_GTDE.ppt</a:t>
            </a:r>
          </a:p>
        </p:txBody>
      </p:sp>
      <p:sp>
        <p:nvSpPr>
          <p:cNvPr id="7" name="Foliennummernplatzhalter 6"/>
          <p:cNvSpPr>
            <a:spLocks noGrp="1"/>
          </p:cNvSpPr>
          <p:nvPr>
            <p:ph type="sldNum" sz="quarter" idx="5"/>
          </p:nvPr>
        </p:nvSpPr>
        <p:spPr>
          <a:xfrm>
            <a:off x="5622925" y="6513513"/>
            <a:ext cx="4302125" cy="342900"/>
          </a:xfrm>
          <a:prstGeom prst="rect">
            <a:avLst/>
          </a:prstGeom>
        </p:spPr>
        <p:txBody>
          <a:bodyPr vert="horz" lIns="91440" tIns="45720" rIns="91440" bIns="45720" rtlCol="0" anchor="b"/>
          <a:lstStyle>
            <a:lvl1pPr algn="r">
              <a:defRPr sz="1200">
                <a:latin typeface="Arial" charset="0"/>
              </a:defRPr>
            </a:lvl1pPr>
          </a:lstStyle>
          <a:p>
            <a:pPr>
              <a:defRPr/>
            </a:pPr>
            <a:fld id="{29F32242-B62D-4DBD-A002-9C634B8AE7D4}" type="slidenum">
              <a:rPr lang="de-DE"/>
              <a:pPr>
                <a:defRPr/>
              </a:pPr>
              <a:t>‹Nr.›</a:t>
            </a:fld>
            <a:endParaRPr lang="de-DE"/>
          </a:p>
        </p:txBody>
      </p:sp>
    </p:spTree>
    <p:extLst>
      <p:ext uri="{BB962C8B-B14F-4D97-AF65-F5344CB8AC3E}">
        <p14:creationId xmlns:p14="http://schemas.microsoft.com/office/powerpoint/2010/main" val="382222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900" kern="1200">
        <a:solidFill>
          <a:schemeClr val="tx1"/>
        </a:solidFill>
        <a:latin typeface="+mn-lt"/>
        <a:ea typeface="+mn-ea"/>
        <a:cs typeface="+mn-cs"/>
      </a:defRPr>
    </a:lvl1pPr>
    <a:lvl2pPr marL="357805" algn="l" rtl="0" eaLnBrk="0" fontAlgn="base" hangingPunct="0">
      <a:spcBef>
        <a:spcPct val="30000"/>
      </a:spcBef>
      <a:spcAft>
        <a:spcPct val="0"/>
      </a:spcAft>
      <a:defRPr sz="900" kern="1200">
        <a:solidFill>
          <a:schemeClr val="tx1"/>
        </a:solidFill>
        <a:latin typeface="+mn-lt"/>
        <a:ea typeface="+mn-ea"/>
        <a:cs typeface="+mn-cs"/>
      </a:defRPr>
    </a:lvl2pPr>
    <a:lvl3pPr marL="715609" algn="l" rtl="0" eaLnBrk="0" fontAlgn="base" hangingPunct="0">
      <a:spcBef>
        <a:spcPct val="30000"/>
      </a:spcBef>
      <a:spcAft>
        <a:spcPct val="0"/>
      </a:spcAft>
      <a:defRPr sz="900" kern="1200">
        <a:solidFill>
          <a:schemeClr val="tx1"/>
        </a:solidFill>
        <a:latin typeface="+mn-lt"/>
        <a:ea typeface="+mn-ea"/>
        <a:cs typeface="+mn-cs"/>
      </a:defRPr>
    </a:lvl3pPr>
    <a:lvl4pPr marL="1073414" algn="l" rtl="0" eaLnBrk="0" fontAlgn="base" hangingPunct="0">
      <a:spcBef>
        <a:spcPct val="30000"/>
      </a:spcBef>
      <a:spcAft>
        <a:spcPct val="0"/>
      </a:spcAft>
      <a:defRPr sz="900" kern="1200">
        <a:solidFill>
          <a:schemeClr val="tx1"/>
        </a:solidFill>
        <a:latin typeface="+mn-lt"/>
        <a:ea typeface="+mn-ea"/>
        <a:cs typeface="+mn-cs"/>
      </a:defRPr>
    </a:lvl4pPr>
    <a:lvl5pPr marL="1431219" algn="l" rtl="0" eaLnBrk="0" fontAlgn="base" hangingPunct="0">
      <a:spcBef>
        <a:spcPct val="30000"/>
      </a:spcBef>
      <a:spcAft>
        <a:spcPct val="0"/>
      </a:spcAft>
      <a:defRPr sz="900" kern="1200">
        <a:solidFill>
          <a:schemeClr val="tx1"/>
        </a:solidFill>
        <a:latin typeface="+mn-lt"/>
        <a:ea typeface="+mn-ea"/>
        <a:cs typeface="+mn-cs"/>
      </a:defRPr>
    </a:lvl5pPr>
    <a:lvl6pPr marL="1789024" algn="l" defTabSz="715609" rtl="0" eaLnBrk="1" latinLnBrk="0" hangingPunct="1">
      <a:defRPr sz="900" kern="1200">
        <a:solidFill>
          <a:schemeClr val="tx1"/>
        </a:solidFill>
        <a:latin typeface="+mn-lt"/>
        <a:ea typeface="+mn-ea"/>
        <a:cs typeface="+mn-cs"/>
      </a:defRPr>
    </a:lvl6pPr>
    <a:lvl7pPr marL="2146828" algn="l" defTabSz="715609" rtl="0" eaLnBrk="1" latinLnBrk="0" hangingPunct="1">
      <a:defRPr sz="900" kern="1200">
        <a:solidFill>
          <a:schemeClr val="tx1"/>
        </a:solidFill>
        <a:latin typeface="+mn-lt"/>
        <a:ea typeface="+mn-ea"/>
        <a:cs typeface="+mn-cs"/>
      </a:defRPr>
    </a:lvl7pPr>
    <a:lvl8pPr marL="2504633" algn="l" defTabSz="715609" rtl="0" eaLnBrk="1" latinLnBrk="0" hangingPunct="1">
      <a:defRPr sz="900" kern="1200">
        <a:solidFill>
          <a:schemeClr val="tx1"/>
        </a:solidFill>
        <a:latin typeface="+mn-lt"/>
        <a:ea typeface="+mn-ea"/>
        <a:cs typeface="+mn-cs"/>
      </a:defRPr>
    </a:lvl8pPr>
    <a:lvl9pPr marL="2862438" algn="l" defTabSz="71560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kern="1200" dirty="0" err="1" smtClean="0">
                <a:solidFill>
                  <a:schemeClr val="tx1"/>
                </a:solidFill>
                <a:effectLst/>
                <a:latin typeface="+mn-lt"/>
                <a:ea typeface="+mn-ea"/>
                <a:cs typeface="+mn-cs"/>
              </a:rPr>
              <a:t>Sehr</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geehrte</a:t>
            </a:r>
            <a:r>
              <a:rPr lang="en-US" sz="900" kern="1200" dirty="0" smtClean="0">
                <a:solidFill>
                  <a:schemeClr val="tx1"/>
                </a:solidFill>
                <a:effectLst/>
                <a:latin typeface="+mn-lt"/>
                <a:ea typeface="+mn-ea"/>
                <a:cs typeface="+mn-cs"/>
              </a:rPr>
              <a:t> Damen und </a:t>
            </a:r>
            <a:r>
              <a:rPr lang="en-US" sz="900" kern="1200" dirty="0" err="1" smtClean="0">
                <a:solidFill>
                  <a:schemeClr val="tx1"/>
                </a:solidFill>
                <a:effectLst/>
                <a:latin typeface="+mn-lt"/>
                <a:ea typeface="+mn-ea"/>
                <a:cs typeface="+mn-cs"/>
              </a:rPr>
              <a:t>Herren</a:t>
            </a:r>
            <a:r>
              <a:rPr lang="en-US" sz="900" kern="1200" dirty="0" smtClean="0">
                <a:solidFill>
                  <a:schemeClr val="tx1"/>
                </a:solidFill>
                <a:effectLst/>
                <a:latin typeface="+mn-lt"/>
                <a:ea typeface="+mn-ea"/>
                <a:cs typeface="+mn-cs"/>
              </a:rPr>
              <a:t>,</a:t>
            </a:r>
          </a:p>
          <a:p>
            <a:r>
              <a:rPr lang="en-US" sz="900" kern="1200" dirty="0" err="1" smtClean="0">
                <a:solidFill>
                  <a:schemeClr val="tx1"/>
                </a:solidFill>
                <a:effectLst/>
                <a:latin typeface="+mn-lt"/>
                <a:ea typeface="+mn-ea"/>
                <a:cs typeface="+mn-cs"/>
              </a:rPr>
              <a:t>Ich</a:t>
            </a:r>
            <a:r>
              <a:rPr lang="en-US" sz="900" kern="1200" baseline="0" dirty="0" smtClean="0">
                <a:solidFill>
                  <a:schemeClr val="tx1"/>
                </a:solidFill>
                <a:effectLst/>
                <a:latin typeface="+mn-lt"/>
                <a:ea typeface="+mn-ea"/>
                <a:cs typeface="+mn-cs"/>
              </a:rPr>
              <a:t> </a:t>
            </a:r>
            <a:r>
              <a:rPr lang="en-US" sz="900" kern="1200" baseline="0" dirty="0" err="1" smtClean="0">
                <a:solidFill>
                  <a:schemeClr val="tx1"/>
                </a:solidFill>
                <a:effectLst/>
                <a:latin typeface="+mn-lt"/>
                <a:ea typeface="+mn-ea"/>
                <a:cs typeface="+mn-cs"/>
              </a:rPr>
              <a:t>begrüße</a:t>
            </a:r>
            <a:r>
              <a:rPr lang="en-US" sz="900" kern="1200" baseline="0" dirty="0" smtClean="0">
                <a:solidFill>
                  <a:schemeClr val="tx1"/>
                </a:solidFill>
                <a:effectLst/>
                <a:latin typeface="+mn-lt"/>
                <a:ea typeface="+mn-ea"/>
                <a:cs typeface="+mn-cs"/>
              </a:rPr>
              <a:t> </a:t>
            </a:r>
            <a:r>
              <a:rPr lang="en-US" sz="900" kern="1200" baseline="0" dirty="0" err="1" smtClean="0">
                <a:solidFill>
                  <a:schemeClr val="tx1"/>
                </a:solidFill>
                <a:effectLst/>
                <a:latin typeface="+mn-lt"/>
                <a:ea typeface="+mn-ea"/>
                <a:cs typeface="+mn-cs"/>
              </a:rPr>
              <a:t>Sie</a:t>
            </a:r>
            <a:r>
              <a:rPr lang="en-US" sz="900" kern="1200" baseline="0" dirty="0" smtClean="0">
                <a:solidFill>
                  <a:schemeClr val="tx1"/>
                </a:solidFill>
                <a:effectLst/>
                <a:latin typeface="+mn-lt"/>
                <a:ea typeface="+mn-ea"/>
                <a:cs typeface="+mn-cs"/>
              </a:rPr>
              <a:t> </a:t>
            </a:r>
            <a:r>
              <a:rPr lang="en-US" sz="900" kern="1200" baseline="0" dirty="0" err="1" smtClean="0">
                <a:solidFill>
                  <a:schemeClr val="tx1"/>
                </a:solidFill>
                <a:effectLst/>
                <a:latin typeface="+mn-lt"/>
                <a:ea typeface="+mn-ea"/>
                <a:cs typeface="+mn-cs"/>
              </a:rPr>
              <a:t>rechtherzlich</a:t>
            </a:r>
            <a:r>
              <a:rPr lang="en-US" sz="900" kern="1200" baseline="0" dirty="0" smtClean="0">
                <a:solidFill>
                  <a:schemeClr val="tx1"/>
                </a:solidFill>
                <a:effectLst/>
                <a:latin typeface="+mn-lt"/>
                <a:ea typeface="+mn-ea"/>
                <a:cs typeface="+mn-cs"/>
              </a:rPr>
              <a:t> </a:t>
            </a:r>
            <a:r>
              <a:rPr lang="en-US" sz="900" kern="1200" baseline="0" dirty="0" err="1" smtClean="0">
                <a:solidFill>
                  <a:schemeClr val="tx1"/>
                </a:solidFill>
                <a:effectLst/>
                <a:latin typeface="+mn-lt"/>
                <a:ea typeface="+mn-ea"/>
                <a:cs typeface="+mn-cs"/>
              </a:rPr>
              <a:t>zur</a:t>
            </a:r>
            <a:r>
              <a:rPr lang="en-US" sz="900" kern="1200" baseline="0" dirty="0" smtClean="0">
                <a:solidFill>
                  <a:schemeClr val="tx1"/>
                </a:solidFill>
                <a:effectLst/>
                <a:latin typeface="+mn-lt"/>
                <a:ea typeface="+mn-ea"/>
                <a:cs typeface="+mn-cs"/>
              </a:rPr>
              <a:t> </a:t>
            </a:r>
            <a:r>
              <a:rPr lang="en-US" sz="900" kern="1200" baseline="0" dirty="0" err="1" smtClean="0">
                <a:solidFill>
                  <a:schemeClr val="tx1"/>
                </a:solidFill>
                <a:effectLst/>
                <a:latin typeface="+mn-lt"/>
                <a:ea typeface="+mn-ea"/>
                <a:cs typeface="+mn-cs"/>
              </a:rPr>
              <a:t>Vorstellung</a:t>
            </a:r>
            <a:r>
              <a:rPr lang="en-US" sz="900" kern="1200" baseline="0" dirty="0" smtClean="0">
                <a:solidFill>
                  <a:schemeClr val="tx1"/>
                </a:solidFill>
                <a:effectLst/>
                <a:latin typeface="+mn-lt"/>
                <a:ea typeface="+mn-ea"/>
                <a:cs typeface="+mn-cs"/>
              </a:rPr>
              <a:t> des </a:t>
            </a:r>
            <a:r>
              <a:rPr lang="en-US" sz="900" kern="1200" baseline="0" dirty="0" err="1" smtClean="0">
                <a:solidFill>
                  <a:schemeClr val="tx1"/>
                </a:solidFill>
                <a:effectLst/>
                <a:latin typeface="+mn-lt"/>
                <a:ea typeface="+mn-ea"/>
                <a:cs typeface="+mn-cs"/>
              </a:rPr>
              <a:t>Projektes</a:t>
            </a:r>
            <a:r>
              <a:rPr lang="en-US" sz="900" kern="1200" baseline="0" dirty="0" smtClean="0">
                <a:solidFill>
                  <a:schemeClr val="tx1"/>
                </a:solidFill>
                <a:effectLst/>
                <a:latin typeface="+mn-lt"/>
                <a:ea typeface="+mn-ea"/>
                <a:cs typeface="+mn-cs"/>
              </a:rPr>
              <a:t> “</a:t>
            </a:r>
            <a:r>
              <a:rPr lang="en-US" sz="900" kern="1200" baseline="0" dirty="0" err="1" smtClean="0">
                <a:solidFill>
                  <a:schemeClr val="tx1"/>
                </a:solidFill>
                <a:effectLst/>
                <a:latin typeface="+mn-lt"/>
                <a:ea typeface="+mn-ea"/>
                <a:cs typeface="+mn-cs"/>
              </a:rPr>
              <a:t>CoCoDeal</a:t>
            </a:r>
            <a:r>
              <a:rPr lang="en-US" sz="900" kern="1200" baseline="0" dirty="0" smtClean="0">
                <a:solidFill>
                  <a:schemeClr val="tx1"/>
                </a:solidFill>
                <a:effectLst/>
                <a:latin typeface="+mn-lt"/>
                <a:ea typeface="+mn-ea"/>
                <a:cs typeface="+mn-cs"/>
              </a:rPr>
              <a:t>”.</a:t>
            </a:r>
          </a:p>
          <a:p>
            <a:r>
              <a:rPr lang="en-US" sz="900" kern="1200" dirty="0" err="1" smtClean="0">
                <a:solidFill>
                  <a:schemeClr val="tx1"/>
                </a:solidFill>
                <a:effectLst/>
                <a:latin typeface="+mn-lt"/>
                <a:ea typeface="+mn-ea"/>
                <a:cs typeface="+mn-cs"/>
              </a:rPr>
              <a:t>CoCoDeal</a:t>
            </a:r>
            <a:r>
              <a:rPr lang="en-US" sz="900" kern="1200" dirty="0" smtClean="0">
                <a:solidFill>
                  <a:schemeClr val="tx1"/>
                </a:solidFill>
                <a:effectLst/>
                <a:latin typeface="+mn-lt"/>
                <a:ea typeface="+mn-ea"/>
                <a:cs typeface="+mn-cs"/>
              </a:rPr>
              <a:t> = Content Collection and Data Delivery Standards.</a:t>
            </a:r>
            <a:endParaRPr lang="de-DE" sz="900" kern="1200" dirty="0" smtClean="0">
              <a:solidFill>
                <a:schemeClr val="tx1"/>
              </a:solidFill>
              <a:effectLst/>
              <a:latin typeface="+mn-lt"/>
              <a:ea typeface="+mn-ea"/>
              <a:cs typeface="+mn-cs"/>
            </a:endParaRPr>
          </a:p>
          <a:p>
            <a:endParaRPr lang="de-DE" sz="900" kern="1200" dirty="0" smtClean="0">
              <a:solidFill>
                <a:schemeClr val="tx1"/>
              </a:solidFill>
              <a:effectLst/>
              <a:latin typeface="+mn-lt"/>
              <a:ea typeface="+mn-ea"/>
              <a:cs typeface="+mn-cs"/>
            </a:endParaRPr>
          </a:p>
          <a:p>
            <a:r>
              <a:rPr lang="de-DE" sz="900" kern="1200" dirty="0" smtClean="0">
                <a:solidFill>
                  <a:schemeClr val="tx1"/>
                </a:solidFill>
                <a:effectLst/>
                <a:latin typeface="+mn-lt"/>
                <a:ea typeface="+mn-ea"/>
                <a:cs typeface="+mn-cs"/>
              </a:rPr>
              <a:t>Vom BMWI gefördertes Projekt</a:t>
            </a:r>
          </a:p>
          <a:p>
            <a:r>
              <a:rPr lang="de-DE" sz="900" kern="1200" dirty="0" smtClean="0">
                <a:solidFill>
                  <a:schemeClr val="tx1"/>
                </a:solidFill>
                <a:effectLst/>
                <a:latin typeface="+mn-lt"/>
                <a:ea typeface="+mn-ea"/>
                <a:cs typeface="+mn-cs"/>
              </a:rPr>
              <a:t>Bestandteil der Förderinitiative Mittelstand Digital</a:t>
            </a:r>
          </a:p>
          <a:p>
            <a:r>
              <a:rPr lang="de-DE" sz="900" kern="1200" dirty="0" smtClean="0">
                <a:solidFill>
                  <a:schemeClr val="tx1"/>
                </a:solidFill>
                <a:effectLst/>
                <a:latin typeface="+mn-lt"/>
                <a:ea typeface="+mn-ea"/>
                <a:cs typeface="+mn-cs"/>
              </a:rPr>
              <a:t>Konsortium besteht aus </a:t>
            </a:r>
          </a:p>
          <a:p>
            <a:r>
              <a:rPr lang="de-DE" sz="900" kern="1200" dirty="0" smtClean="0">
                <a:solidFill>
                  <a:schemeClr val="tx1"/>
                </a:solidFill>
                <a:effectLst/>
                <a:latin typeface="+mn-lt"/>
                <a:ea typeface="+mn-ea"/>
                <a:cs typeface="+mn-cs"/>
              </a:rPr>
              <a:t>CIMSOURCE: Experte Toolmanagement</a:t>
            </a:r>
          </a:p>
          <a:p>
            <a:r>
              <a:rPr lang="de-DE" sz="900" kern="1200" dirty="0" smtClean="0">
                <a:solidFill>
                  <a:schemeClr val="tx1"/>
                </a:solidFill>
                <a:effectLst/>
                <a:latin typeface="+mn-lt"/>
                <a:ea typeface="+mn-ea"/>
                <a:cs typeface="+mn-cs"/>
              </a:rPr>
              <a:t>KOMET: Werkzeughersteller</a:t>
            </a:r>
          </a:p>
          <a:p>
            <a:r>
              <a:rPr lang="de-DE" sz="900" kern="1200" dirty="0" smtClean="0">
                <a:solidFill>
                  <a:schemeClr val="tx1"/>
                </a:solidFill>
                <a:effectLst/>
                <a:latin typeface="+mn-lt"/>
                <a:ea typeface="+mn-ea"/>
                <a:cs typeface="+mn-cs"/>
              </a:rPr>
              <a:t>Uni Bayreuth: CAD-Experte/Forschung</a:t>
            </a:r>
            <a:endParaRPr lang="de-DE" altLang="de-DE" dirty="0" smtClean="0"/>
          </a:p>
        </p:txBody>
      </p:sp>
      <p:sp>
        <p:nvSpPr>
          <p:cNvPr id="21508"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92022EB-7A38-4B4D-83A7-83D9D72A33CC}" type="slidenum">
              <a:rPr lang="de-DE" altLang="de-DE" smtClean="0"/>
              <a:pPr/>
              <a:t>1</a:t>
            </a:fld>
            <a:endParaRPr lang="de-DE" altLang="de-DE" smtClean="0"/>
          </a:p>
        </p:txBody>
      </p:sp>
      <p:sp>
        <p:nvSpPr>
          <p:cNvPr id="21509"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4190933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baseline="0" dirty="0" smtClean="0"/>
          </a:p>
        </p:txBody>
      </p:sp>
      <p:sp>
        <p:nvSpPr>
          <p:cNvPr id="26628"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496700-3D09-4C68-B119-5F315192DA27}" type="slidenum">
              <a:rPr lang="de-DE" altLang="de-DE" smtClean="0"/>
              <a:pPr/>
              <a:t>10</a:t>
            </a:fld>
            <a:endParaRPr lang="de-DE" altLang="de-DE" smtClean="0"/>
          </a:p>
        </p:txBody>
      </p:sp>
      <p:sp>
        <p:nvSpPr>
          <p:cNvPr id="26629"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401790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baseline="0" dirty="0" smtClean="0"/>
          </a:p>
        </p:txBody>
      </p:sp>
      <p:sp>
        <p:nvSpPr>
          <p:cNvPr id="26628"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496700-3D09-4C68-B119-5F315192DA27}" type="slidenum">
              <a:rPr lang="de-DE" altLang="de-DE" smtClean="0"/>
              <a:pPr/>
              <a:t>11</a:t>
            </a:fld>
            <a:endParaRPr lang="de-DE" altLang="de-DE" smtClean="0"/>
          </a:p>
        </p:txBody>
      </p:sp>
      <p:sp>
        <p:nvSpPr>
          <p:cNvPr id="26629"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16824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baseline="0" dirty="0" smtClean="0"/>
          </a:p>
        </p:txBody>
      </p:sp>
      <p:sp>
        <p:nvSpPr>
          <p:cNvPr id="26628"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496700-3D09-4C68-B119-5F315192DA27}" type="slidenum">
              <a:rPr lang="de-DE" altLang="de-DE" smtClean="0"/>
              <a:pPr/>
              <a:t>12</a:t>
            </a:fld>
            <a:endParaRPr lang="de-DE" altLang="de-DE" smtClean="0"/>
          </a:p>
        </p:txBody>
      </p:sp>
      <p:sp>
        <p:nvSpPr>
          <p:cNvPr id="26629"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139627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baseline="0" dirty="0" smtClean="0"/>
          </a:p>
        </p:txBody>
      </p:sp>
      <p:sp>
        <p:nvSpPr>
          <p:cNvPr id="26628"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496700-3D09-4C68-B119-5F315192DA27}" type="slidenum">
              <a:rPr lang="de-DE" altLang="de-DE" smtClean="0"/>
              <a:pPr/>
              <a:t>13</a:t>
            </a:fld>
            <a:endParaRPr lang="de-DE" altLang="de-DE" smtClean="0"/>
          </a:p>
        </p:txBody>
      </p:sp>
      <p:sp>
        <p:nvSpPr>
          <p:cNvPr id="26629"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4279535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baseline="0" dirty="0" smtClean="0"/>
          </a:p>
        </p:txBody>
      </p:sp>
      <p:sp>
        <p:nvSpPr>
          <p:cNvPr id="26628"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496700-3D09-4C68-B119-5F315192DA27}" type="slidenum">
              <a:rPr lang="de-DE" altLang="de-DE" smtClean="0"/>
              <a:pPr/>
              <a:t>14</a:t>
            </a:fld>
            <a:endParaRPr lang="de-DE" altLang="de-DE" smtClean="0"/>
          </a:p>
        </p:txBody>
      </p:sp>
      <p:sp>
        <p:nvSpPr>
          <p:cNvPr id="26629"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241014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900" kern="1200" dirty="0" smtClean="0">
                <a:solidFill>
                  <a:schemeClr val="tx1"/>
                </a:solidFill>
                <a:effectLst/>
                <a:latin typeface="+mn-lt"/>
                <a:ea typeface="+mn-ea"/>
                <a:cs typeface="+mn-cs"/>
              </a:rPr>
              <a:t>Bezug zum Forum Industrie 4.0:</a:t>
            </a:r>
          </a:p>
          <a:p>
            <a:r>
              <a:rPr lang="de-DE" sz="900" kern="1200" dirty="0" smtClean="0">
                <a:solidFill>
                  <a:schemeClr val="tx1"/>
                </a:solidFill>
                <a:effectLst/>
                <a:latin typeface="+mn-lt"/>
                <a:ea typeface="+mn-ea"/>
                <a:cs typeface="+mn-cs"/>
              </a:rPr>
              <a:t>Viele reden über Industrie 4.0, es fallen ständig </a:t>
            </a:r>
            <a:r>
              <a:rPr lang="de-DE" sz="900" kern="1200" dirty="0" err="1" smtClean="0">
                <a:solidFill>
                  <a:schemeClr val="tx1"/>
                </a:solidFill>
                <a:effectLst/>
                <a:latin typeface="+mn-lt"/>
                <a:ea typeface="+mn-ea"/>
                <a:cs typeface="+mn-cs"/>
              </a:rPr>
              <a:t>Buzzwords</a:t>
            </a:r>
            <a:r>
              <a:rPr lang="de-DE" sz="900" kern="1200" dirty="0" smtClean="0">
                <a:solidFill>
                  <a:schemeClr val="tx1"/>
                </a:solidFill>
                <a:effectLst/>
                <a:latin typeface="+mn-lt"/>
                <a:ea typeface="+mn-ea"/>
                <a:cs typeface="+mn-cs"/>
              </a:rPr>
              <a:t> wie </a:t>
            </a:r>
            <a:r>
              <a:rPr lang="de-DE" sz="900" kern="1200" dirty="0" err="1" smtClean="0">
                <a:solidFill>
                  <a:schemeClr val="tx1"/>
                </a:solidFill>
                <a:effectLst/>
                <a:latin typeface="+mn-lt"/>
                <a:ea typeface="+mn-ea"/>
                <a:cs typeface="+mn-cs"/>
              </a:rPr>
              <a:t>Cyberphysical</a:t>
            </a:r>
            <a:r>
              <a:rPr lang="de-DE" sz="900" kern="1200" dirty="0" smtClean="0">
                <a:solidFill>
                  <a:schemeClr val="tx1"/>
                </a:solidFill>
                <a:effectLst/>
                <a:latin typeface="+mn-lt"/>
                <a:ea typeface="+mn-ea"/>
                <a:cs typeface="+mn-cs"/>
              </a:rPr>
              <a:t> Systems, Internet der Dinge, Smart Factory…</a:t>
            </a:r>
          </a:p>
          <a:p>
            <a:r>
              <a:rPr lang="de-DE" sz="900" kern="1200" dirty="0" smtClean="0">
                <a:solidFill>
                  <a:schemeClr val="tx1"/>
                </a:solidFill>
                <a:effectLst/>
                <a:latin typeface="+mn-lt"/>
                <a:ea typeface="+mn-ea"/>
                <a:cs typeface="+mn-cs"/>
              </a:rPr>
              <a:t>Aber eine klare Definition gibt es oft nicht.</a:t>
            </a:r>
          </a:p>
          <a:p>
            <a:r>
              <a:rPr lang="de-DE" sz="900" kern="1200" dirty="0" smtClean="0">
                <a:solidFill>
                  <a:schemeClr val="tx1"/>
                </a:solidFill>
                <a:effectLst/>
                <a:latin typeface="+mn-lt"/>
                <a:ea typeface="+mn-ea"/>
                <a:cs typeface="+mn-cs"/>
              </a:rPr>
              <a:t>Deshalb hier mal eine Definition der Plattform Industrie 4.0, 2013.</a:t>
            </a:r>
          </a:p>
          <a:p>
            <a:r>
              <a:rPr lang="de-DE" sz="900" kern="1200" dirty="0" smtClean="0">
                <a:solidFill>
                  <a:schemeClr val="tx1"/>
                </a:solidFill>
                <a:effectLst/>
                <a:latin typeface="+mn-lt"/>
                <a:ea typeface="+mn-ea"/>
                <a:cs typeface="+mn-cs"/>
              </a:rPr>
              <a:t>Wichtig: Verfügbarkeit aller relevanter Informationen über die gesamte Wertschöpfungskette hinweg</a:t>
            </a:r>
          </a:p>
          <a:p>
            <a:endParaRPr lang="de-DE" altLang="de-DE" dirty="0" smtClean="0"/>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8596ECF-02C1-4D4C-ABEB-9198AEBAC410}" type="slidenum">
              <a:rPr lang="de-DE" altLang="de-DE" smtClean="0"/>
              <a:pPr/>
              <a:t>2</a:t>
            </a:fld>
            <a:endParaRPr lang="de-DE" altLang="de-DE" smtClean="0"/>
          </a:p>
        </p:txBody>
      </p:sp>
      <p:sp>
        <p:nvSpPr>
          <p:cNvPr id="22533"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26832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900" kern="1200" dirty="0" smtClean="0">
                <a:solidFill>
                  <a:schemeClr val="tx1"/>
                </a:solidFill>
                <a:effectLst/>
                <a:latin typeface="+mn-lt"/>
                <a:ea typeface="+mn-ea"/>
                <a:cs typeface="+mn-cs"/>
              </a:rPr>
              <a:t>Warum werden so große Hoffnungen in Industrie 4.0 gesteckt =&gt; diverse Chancen</a:t>
            </a:r>
          </a:p>
          <a:p>
            <a:r>
              <a:rPr lang="de-DE" sz="900" kern="1200" dirty="0" smtClean="0">
                <a:solidFill>
                  <a:schemeClr val="tx1"/>
                </a:solidFill>
                <a:effectLst/>
                <a:latin typeface="+mn-lt"/>
                <a:ea typeface="+mn-ea"/>
                <a:cs typeface="+mn-cs"/>
              </a:rPr>
              <a:t>Aber auch viele Herausforderungen die es noch zu bewältigen gibt:</a:t>
            </a:r>
          </a:p>
          <a:p>
            <a:r>
              <a:rPr lang="de-DE" sz="900" kern="1200" dirty="0" smtClean="0">
                <a:solidFill>
                  <a:schemeClr val="tx1"/>
                </a:solidFill>
                <a:effectLst/>
                <a:latin typeface="+mn-lt"/>
                <a:ea typeface="+mn-ea"/>
                <a:cs typeface="+mn-cs"/>
              </a:rPr>
              <a:t>Umfrage der Plattform Industrie 4.0 2013 </a:t>
            </a:r>
          </a:p>
          <a:p>
            <a:r>
              <a:rPr lang="de-DE" sz="900" kern="1200" dirty="0" smtClean="0">
                <a:solidFill>
                  <a:schemeClr val="tx1"/>
                </a:solidFill>
                <a:effectLst/>
                <a:latin typeface="+mn-lt"/>
                <a:ea typeface="+mn-ea"/>
                <a:cs typeface="+mn-cs"/>
              </a:rPr>
              <a:t>(Frage: Welches sehen Sie als die größte Herausforderung?) zeigt dass Standardisierung als größtes Problem gesehen wird</a:t>
            </a:r>
            <a:endParaRPr lang="de-DE" altLang="de-DE" b="1" dirty="0" smtClean="0"/>
          </a:p>
          <a:p>
            <a:endParaRPr lang="de-DE" altLang="de-DE" b="1" dirty="0" smtClean="0"/>
          </a:p>
          <a:p>
            <a:r>
              <a:rPr lang="de-DE" altLang="de-DE" b="1" dirty="0" smtClean="0"/>
              <a:t>Individualisierung der Kundenwünsche: </a:t>
            </a:r>
            <a:r>
              <a:rPr lang="de-DE" altLang="de-DE" dirty="0" smtClean="0"/>
              <a:t>Industrie 4.0 ermöglicht die Berücksichtigung von individuellen kundenspezifischen Kriterien bei Design, Konfiguration, Bestellung, Planung, Produktion und Betrieb einschließlich kurzfristiger Änderungswünsche. Dank Industrie 4.0 kann dabei selbst die Produktion von Einzelstücken und Kleinstmengen (Losgröße 1) rentabel werden.</a:t>
            </a:r>
          </a:p>
          <a:p>
            <a:endParaRPr lang="de-DE" altLang="de-DE" dirty="0" smtClean="0"/>
          </a:p>
          <a:p>
            <a:r>
              <a:rPr lang="de-DE" altLang="de-DE" b="1" dirty="0" smtClean="0"/>
              <a:t>Flexibilisierung: </a:t>
            </a:r>
            <a:r>
              <a:rPr lang="de-DE" altLang="de-DE" dirty="0" smtClean="0"/>
              <a:t>Die CPS-basierte Ad-hoc-Vernetzung ermöglicht eine dynamische Gestaltung der Geschäftsprozesse in unterschiedlichen Dimensionen: Qualität, Zeit, Risiko, Robustheit, Preis, Umweltverträglichkeit etc. Dadurch können Materialien und Lieferketten fortwährend „getrimmt“ werden. Gleichzeitig können Engineering-Prozesse agil gestaltet, Produktionsvorgänge verändert und kurzfristige Ausfälle (beispielsweise bei Zulieferern) kompensiert oder auch Liefermengen in kurzer Zeit massiv erhöht werden.</a:t>
            </a:r>
          </a:p>
          <a:p>
            <a:endParaRPr lang="de-DE" altLang="de-DE" dirty="0" smtClean="0"/>
          </a:p>
          <a:p>
            <a:r>
              <a:rPr lang="de-DE" altLang="de-DE" b="1" dirty="0" smtClean="0"/>
              <a:t>Optimierte Entscheidungsfindung: </a:t>
            </a:r>
            <a:r>
              <a:rPr lang="de-DE" altLang="de-DE" dirty="0" smtClean="0"/>
              <a:t>Richtige Entscheidungen – auch kurzfristig – treffen zu können wird im globalen Wettbewerb zum erfolgskritischen Faktor. Die in Industrie 4.0 vorliegende durchgängige Transparenz in Echtzeit ermöglicht im Engineering eine frühzeitige Absicherung von Entwurfsentscheidungen und in der Produktion flexiblere Reaktionen auf Störungen und eine standortübergreifende globale Optimierung.</a:t>
            </a:r>
          </a:p>
          <a:p>
            <a:endParaRPr lang="de-DE" altLang="de-DE" b="1" dirty="0" smtClean="0"/>
          </a:p>
          <a:p>
            <a:r>
              <a:rPr lang="de-DE" altLang="de-DE" b="1" dirty="0" smtClean="0"/>
              <a:t>Ressourcenproduktivität und –</a:t>
            </a:r>
            <a:r>
              <a:rPr lang="de-DE" altLang="de-DE" b="1" dirty="0" err="1" smtClean="0"/>
              <a:t>effizienz</a:t>
            </a:r>
            <a:r>
              <a:rPr lang="de-DE" altLang="de-DE" b="1" dirty="0" smtClean="0"/>
              <a:t>: </a:t>
            </a:r>
            <a:r>
              <a:rPr lang="de-DE" altLang="de-DE" dirty="0" smtClean="0"/>
              <a:t>Auch in Industrie 4.0 bleiben die übergeordneten strategischen Ziele für industrielle Produktionsprozesse bestehen: eine möglichst hohe Ausbringung an Produkten bei gegebenen Ressourcen (Ressourcenproduktivität) und ein möglichst niedriger Ressourceneinsatz bei gegebener Produktionsmenge (Ressourceneffizienz). Durch CPS können die Produktionsprozesse nun situationsbezogen und über das gesamte Wertschöpfungsnetzwerk optimiert werden. Zudem lassen sich beispielsweise Systeme nicht nur nach, sondern auch während der Produktion fortlaufend hinsichtlich Ressourcen- und Energieverbrauch oder geringerer Emissionen optimieren.</a:t>
            </a:r>
          </a:p>
          <a:p>
            <a:endParaRPr lang="de-DE" altLang="de-DE" dirty="0" smtClean="0"/>
          </a:p>
          <a:p>
            <a:r>
              <a:rPr lang="de-DE" altLang="de-DE" b="1" dirty="0" smtClean="0"/>
              <a:t>Wertschöpfungspotenziale durch neue Dienstleistungen: </a:t>
            </a:r>
            <a:r>
              <a:rPr lang="de-DE" altLang="de-DE" dirty="0" smtClean="0"/>
              <a:t>Durch Industrie 4.0 entstehen neue Formen von Wertschöpfung und Beschäftigung, zum Beispiel durch nachgelagerte Dienstleistungen. Die durch die intelligenten Geräte erfassten vielfältigen und umfangreichen Daten (Big Data) können durch intelligente Algorithmen für innovative Dienstleistungen genutzt werden. Gerade für KMU und Start-ups bietet sich dadurch ein großes Potenzial im Entwickeln von B2B- (Business-</a:t>
            </a:r>
            <a:r>
              <a:rPr lang="de-DE" altLang="de-DE" dirty="0" err="1" smtClean="0"/>
              <a:t>to</a:t>
            </a:r>
            <a:r>
              <a:rPr lang="de-DE" altLang="de-DE" dirty="0" smtClean="0"/>
              <a:t>-Business-) </a:t>
            </a:r>
            <a:r>
              <a:rPr lang="de-DE" altLang="de-DE" dirty="0" err="1" smtClean="0"/>
              <a:t>Servicesfür</a:t>
            </a:r>
            <a:r>
              <a:rPr lang="de-DE" altLang="de-DE" dirty="0" smtClean="0"/>
              <a:t> Industrie 4.0. </a:t>
            </a:r>
          </a:p>
          <a:p>
            <a:endParaRPr lang="de-DE" altLang="de-DE" dirty="0" smtClean="0"/>
          </a:p>
          <a:p>
            <a:r>
              <a:rPr lang="de-DE" altLang="de-DE" b="1" dirty="0" smtClean="0"/>
              <a:t>Demografie-sensible Arbeitsgestaltung: </a:t>
            </a:r>
            <a:r>
              <a:rPr lang="de-DE" altLang="de-DE" dirty="0" smtClean="0"/>
              <a:t>Das interaktive Zusammenspiel zwischen Mensch und technischen Systemen schafft in Verbindung mit Maßnahmen der Arbeitsgestaltung und Kompetenzentwicklung neue Möglichkeiten für die Unternehmen, vom demografischen Wandel zu profitieren. In Zeiten des Fachkräftemangels und der zunehmenden Diversität der Beschäftigten (bei Alter, Geschlecht, kulturellem Hintergrund) ermöglicht Industrie 4.0 vielfältige und flexible Laufbahnmodelle und damit nachhaltige Produktivität durch Arbeit. </a:t>
            </a:r>
          </a:p>
          <a:p>
            <a:endParaRPr lang="de-DE" altLang="de-DE" dirty="0" smtClean="0"/>
          </a:p>
          <a:p>
            <a:r>
              <a:rPr lang="de-DE" altLang="de-DE" b="1" dirty="0" smtClean="0"/>
              <a:t>Work-Life-Balance: </a:t>
            </a:r>
            <a:r>
              <a:rPr lang="de-DE" altLang="de-DE" dirty="0" smtClean="0"/>
              <a:t>CPS-Betriebe sind aufgrund ihrer erhöhten Flexibilität in der Arbeitsorganisation bestens in der Lage, dem steigenden Bedürfnis von Arbeitnehmern zu entsprechen, Beruf und Privatleben, aber auch persönliche Weiterentwicklung und berufliche Weiterbildung besser miteinander zu kombinieren. So ergeben sich beispielsweise durch intelligente Assistenzsysteme neue Handlungsspielräume, den Arbeitseinsatz so zu gestalten, dass sowohl den Flexibilitätsbedürfnissen der Betriebe als auch den notwendigen Flexibilitätsspielräumen für den privaten Bereich in neuer Qualität Rechnung getragen werden kann. CPS-Betriebe besitzen dadurch einen klaren Vorteil beim Werben um gute Mitarbeiter auf einem schrumpfenden Arbeitsmarkt. </a:t>
            </a:r>
          </a:p>
          <a:p>
            <a:endParaRPr lang="de-DE" altLang="de-DE" dirty="0" smtClean="0"/>
          </a:p>
          <a:p>
            <a:r>
              <a:rPr lang="de-DE" altLang="de-DE" b="1" dirty="0" smtClean="0"/>
              <a:t>Wettbewerbsfähigkeit als Hochlohnstandort: </a:t>
            </a:r>
            <a:r>
              <a:rPr lang="de-DE" altLang="de-DE" dirty="0" smtClean="0"/>
              <a:t>Durch Industrie 4.0 kann Deutschland im Sinne einer dualen Strategie seine Position als Leitanbieter ausbauen und gleichzeitig zum Leitmarkt für Industrie 4.0-Lösungen werden.</a:t>
            </a:r>
          </a:p>
          <a:p>
            <a:endParaRPr lang="de-DE" altLang="de-DE" dirty="0" smtClean="0"/>
          </a:p>
          <a:p>
            <a:r>
              <a:rPr lang="de-DE" altLang="de-DE" dirty="0" smtClean="0"/>
              <a:t>Quelle: </a:t>
            </a:r>
          </a:p>
          <a:p>
            <a:r>
              <a:rPr lang="de-DE" altLang="de-DE" dirty="0" smtClean="0"/>
              <a:t>Plattform Industrie 4.0: Umsetzungsempfehlungen für das Zukunftsprojekt Industrie 4.0</a:t>
            </a:r>
          </a:p>
          <a:p>
            <a:r>
              <a:rPr lang="de-DE" altLang="de-DE" dirty="0" smtClean="0"/>
              <a:t>2013</a:t>
            </a:r>
          </a:p>
          <a:p>
            <a:endParaRPr lang="de-DE" altLang="de-DE" dirty="0" smtClean="0"/>
          </a:p>
          <a:p>
            <a:r>
              <a:rPr lang="de-DE" altLang="de-DE" dirty="0" smtClean="0"/>
              <a:t>https://www.bmbf.de/files/Umsetzungsempfehlungen_Industrie4_0.pdf</a:t>
            </a:r>
          </a:p>
          <a:p>
            <a:endParaRPr lang="de-DE" altLang="de-DE" dirty="0" smtClean="0"/>
          </a:p>
        </p:txBody>
      </p:sp>
      <p:sp>
        <p:nvSpPr>
          <p:cNvPr id="235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546D5E3-7504-400C-B439-B42162312D39}" type="slidenum">
              <a:rPr lang="de-DE" altLang="de-DE" smtClean="0"/>
              <a:pPr/>
              <a:t>3</a:t>
            </a:fld>
            <a:endParaRPr lang="de-DE" altLang="de-DE" smtClean="0"/>
          </a:p>
        </p:txBody>
      </p:sp>
      <p:sp>
        <p:nvSpPr>
          <p:cNvPr id="23557"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135153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smtClean="0">
                <a:solidFill>
                  <a:schemeClr val="tx1"/>
                </a:solidFill>
                <a:effectLst/>
                <a:latin typeface="+mn-lt"/>
                <a:ea typeface="+mn-ea"/>
                <a:cs typeface="+mn-cs"/>
              </a:rPr>
              <a:t>Unser aller Ziel: Industrie 4.0</a:t>
            </a:r>
          </a:p>
          <a:p>
            <a:r>
              <a:rPr lang="de-DE" sz="900" kern="1200" dirty="0" smtClean="0">
                <a:solidFill>
                  <a:schemeClr val="tx1"/>
                </a:solidFill>
                <a:effectLst/>
                <a:latin typeface="+mn-lt"/>
                <a:ea typeface="+mn-ea"/>
                <a:cs typeface="+mn-cs"/>
              </a:rPr>
              <a:t>Viele Wege dahin, wir betrachten Weg aus Richtung Smart Factory</a:t>
            </a:r>
          </a:p>
          <a:p>
            <a:r>
              <a:rPr lang="de-DE" sz="900" kern="1200" dirty="0" smtClean="0">
                <a:solidFill>
                  <a:schemeClr val="tx1"/>
                </a:solidFill>
                <a:effectLst/>
                <a:latin typeface="+mn-lt"/>
                <a:ea typeface="+mn-ea"/>
                <a:cs typeface="+mn-cs"/>
              </a:rPr>
              <a:t>Voraussetzung für Smart Factory ist vollständige, flexible Automatisierung der Prozesse, bevor das möglich ist muss die digitale Supply Chain funktionieren und Voraussetzung dafür ist ein funktionierender Datenaustausch.</a:t>
            </a:r>
          </a:p>
          <a:p>
            <a:r>
              <a:rPr lang="de-DE" sz="900" kern="1200" dirty="0" smtClean="0">
                <a:solidFill>
                  <a:schemeClr val="tx1"/>
                </a:solidFill>
                <a:effectLst/>
                <a:latin typeface="+mn-lt"/>
                <a:ea typeface="+mn-ea"/>
                <a:cs typeface="+mn-cs"/>
              </a:rPr>
              <a:t>Wir stehen gerade am Punkt „Funktionierender Datenaustausch“, der oft noch nicht klappt.</a:t>
            </a:r>
            <a:endParaRPr lang="de-DE" dirty="0"/>
          </a:p>
        </p:txBody>
      </p:sp>
      <p:sp>
        <p:nvSpPr>
          <p:cNvPr id="4" name="Fußzeilenplatzhalter 3"/>
          <p:cNvSpPr>
            <a:spLocks noGrp="1"/>
          </p:cNvSpPr>
          <p:nvPr>
            <p:ph type="ftr" sz="quarter" idx="10"/>
          </p:nvPr>
        </p:nvSpPr>
        <p:spPr/>
        <p:txBody>
          <a:bodyPr/>
          <a:lstStyle/>
          <a:p>
            <a:pPr>
              <a:defRPr/>
            </a:pPr>
            <a:r>
              <a:rPr lang="de-DE" smtClean="0"/>
              <a:t>X:\BMWi\ebusi-standards\Veranstaltungen\GTDE20160309\CoCoDeal_GTDE.ppt</a:t>
            </a:r>
            <a:endParaRPr lang="de-DE"/>
          </a:p>
        </p:txBody>
      </p:sp>
      <p:sp>
        <p:nvSpPr>
          <p:cNvPr id="5" name="Foliennummernplatzhalter 4"/>
          <p:cNvSpPr>
            <a:spLocks noGrp="1"/>
          </p:cNvSpPr>
          <p:nvPr>
            <p:ph type="sldNum" sz="quarter" idx="11"/>
          </p:nvPr>
        </p:nvSpPr>
        <p:spPr/>
        <p:txBody>
          <a:bodyPr/>
          <a:lstStyle/>
          <a:p>
            <a:pPr>
              <a:defRPr/>
            </a:pPr>
            <a:fld id="{29F32242-B62D-4DBD-A002-9C634B8AE7D4}" type="slidenum">
              <a:rPr lang="de-DE" smtClean="0"/>
              <a:pPr>
                <a:defRPr/>
              </a:pPr>
              <a:t>4</a:t>
            </a:fld>
            <a:endParaRPr lang="de-DE"/>
          </a:p>
        </p:txBody>
      </p:sp>
    </p:spTree>
    <p:extLst>
      <p:ext uri="{BB962C8B-B14F-4D97-AF65-F5344CB8AC3E}">
        <p14:creationId xmlns:p14="http://schemas.microsoft.com/office/powerpoint/2010/main" val="187896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900" kern="1200" dirty="0" smtClean="0">
                <a:solidFill>
                  <a:schemeClr val="tx1"/>
                </a:solidFill>
                <a:effectLst/>
                <a:latin typeface="+mn-lt"/>
                <a:ea typeface="+mn-ea"/>
                <a:cs typeface="+mn-cs"/>
              </a:rPr>
              <a:t>Warum ist der Datenaustausch so kompliziert?</a:t>
            </a:r>
          </a:p>
          <a:p>
            <a:r>
              <a:rPr lang="de-DE" sz="900" kern="1200" dirty="0" smtClean="0">
                <a:solidFill>
                  <a:schemeClr val="tx1"/>
                </a:solidFill>
                <a:effectLst/>
                <a:latin typeface="+mn-lt"/>
                <a:ea typeface="+mn-ea"/>
                <a:cs typeface="+mn-cs"/>
              </a:rPr>
              <a:t>Am Beispiel von Werkzeugdaten:</a:t>
            </a:r>
          </a:p>
          <a:p>
            <a:r>
              <a:rPr lang="de-DE" sz="900" kern="1200" dirty="0" smtClean="0">
                <a:solidFill>
                  <a:schemeClr val="tx1"/>
                </a:solidFill>
                <a:effectLst/>
                <a:latin typeface="+mn-lt"/>
                <a:ea typeface="+mn-ea"/>
                <a:cs typeface="+mn-cs"/>
              </a:rPr>
              <a:t>Hersteller nutzen Daten für Katalog, Marktplätze…</a:t>
            </a:r>
          </a:p>
          <a:p>
            <a:r>
              <a:rPr lang="de-DE" sz="900" kern="1200" dirty="0" smtClean="0">
                <a:solidFill>
                  <a:schemeClr val="tx1"/>
                </a:solidFill>
                <a:effectLst/>
                <a:latin typeface="+mn-lt"/>
                <a:ea typeface="+mn-ea"/>
                <a:cs typeface="+mn-cs"/>
              </a:rPr>
              <a:t>Lieferanten für das Bestellwesen, 3D-Simulation, Dokumentation…</a:t>
            </a:r>
          </a:p>
          <a:p>
            <a:r>
              <a:rPr lang="de-DE" sz="900" kern="1200" dirty="0" smtClean="0">
                <a:solidFill>
                  <a:schemeClr val="tx1"/>
                </a:solidFill>
                <a:effectLst/>
                <a:latin typeface="+mn-lt"/>
                <a:ea typeface="+mn-ea"/>
                <a:cs typeface="+mn-cs"/>
              </a:rPr>
              <a:t>Durchschnittlicher Hersteller &gt;30.000 Komponenten, Durchschnittlicher Fertigungsbetrieb &gt;3.000 Werkzeuge</a:t>
            </a:r>
          </a:p>
          <a:p>
            <a:r>
              <a:rPr lang="de-DE" sz="900" kern="1200" dirty="0" smtClean="0">
                <a:solidFill>
                  <a:schemeClr val="tx1"/>
                </a:solidFill>
                <a:effectLst/>
                <a:latin typeface="+mn-lt"/>
                <a:ea typeface="+mn-ea"/>
                <a:cs typeface="+mn-cs"/>
              </a:rPr>
              <a:t>	=&gt; Unmenge an Informationen die mit übertragen werden müssen</a:t>
            </a:r>
            <a:endParaRPr lang="de-DE" altLang="de-DE" dirty="0"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D7F0631-7324-43CC-A00D-75A80CBDC807}" type="slidenum">
              <a:rPr lang="de-DE" altLang="de-DE" smtClean="0"/>
              <a:pPr/>
              <a:t>5</a:t>
            </a:fld>
            <a:endParaRPr lang="de-DE" altLang="de-DE" smtClean="0"/>
          </a:p>
        </p:txBody>
      </p:sp>
      <p:sp>
        <p:nvSpPr>
          <p:cNvPr id="24581"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159423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smtClean="0">
                <a:solidFill>
                  <a:schemeClr val="tx1"/>
                </a:solidFill>
                <a:effectLst/>
                <a:latin typeface="+mn-lt"/>
                <a:ea typeface="+mn-ea"/>
                <a:cs typeface="+mn-cs"/>
              </a:rPr>
              <a:t>Wie funktioniert die Datenübertragung heute?</a:t>
            </a:r>
          </a:p>
          <a:p>
            <a:r>
              <a:rPr lang="de-DE" sz="900" kern="1200" dirty="0" smtClean="0">
                <a:solidFill>
                  <a:schemeClr val="tx1"/>
                </a:solidFill>
                <a:effectLst/>
                <a:latin typeface="+mn-lt"/>
                <a:ea typeface="+mn-ea"/>
                <a:cs typeface="+mn-cs"/>
              </a:rPr>
              <a:t>Lieferant hat seine Daten in verschiedenen Systemen abgelegt. Der Kunde wiederum hat seine eigenen Systeme in die die Informationen eingepflegt werden müssen. Zu den verschiedenen Systemen werden auch noch verschiedene Standards verwendet. Z.B. STEP für 3D-Modelle, </a:t>
            </a:r>
            <a:r>
              <a:rPr lang="de-DE" sz="900" kern="1200" dirty="0" err="1" smtClean="0">
                <a:solidFill>
                  <a:schemeClr val="tx1"/>
                </a:solidFill>
                <a:effectLst/>
                <a:latin typeface="+mn-lt"/>
                <a:ea typeface="+mn-ea"/>
                <a:cs typeface="+mn-cs"/>
              </a:rPr>
              <a:t>eClass</a:t>
            </a:r>
            <a:r>
              <a:rPr lang="de-DE" sz="900" kern="1200" dirty="0" smtClean="0">
                <a:solidFill>
                  <a:schemeClr val="tx1"/>
                </a:solidFill>
                <a:effectLst/>
                <a:latin typeface="+mn-lt"/>
                <a:ea typeface="+mn-ea"/>
                <a:cs typeface="+mn-cs"/>
              </a:rPr>
              <a:t> für Produktinformationen, oder es werden firmenspezifische Werksnormen angewendet. </a:t>
            </a:r>
          </a:p>
          <a:p>
            <a:r>
              <a:rPr lang="de-DE" sz="900" kern="1200" dirty="0" smtClean="0">
                <a:solidFill>
                  <a:schemeClr val="tx1"/>
                </a:solidFill>
                <a:effectLst/>
                <a:latin typeface="+mn-lt"/>
                <a:ea typeface="+mn-ea"/>
                <a:cs typeface="+mn-cs"/>
              </a:rPr>
              <a:t>Die Übertragung der Informationen läuft aktuell so: (</a:t>
            </a:r>
            <a:r>
              <a:rPr lang="de-DE" sz="900" kern="1200" dirty="0" err="1" smtClean="0">
                <a:solidFill>
                  <a:schemeClr val="tx1"/>
                </a:solidFill>
                <a:effectLst/>
                <a:latin typeface="+mn-lt"/>
                <a:ea typeface="+mn-ea"/>
                <a:cs typeface="+mn-cs"/>
              </a:rPr>
              <a:t>Pfeilchenanimation</a:t>
            </a:r>
            <a:r>
              <a:rPr lang="de-DE" sz="900" kern="1200" dirty="0" smtClean="0">
                <a:solidFill>
                  <a:schemeClr val="tx1"/>
                </a:solidFill>
                <a:effectLst/>
                <a:latin typeface="+mn-lt"/>
                <a:ea typeface="+mn-ea"/>
                <a:cs typeface="+mn-cs"/>
              </a:rPr>
              <a:t>)</a:t>
            </a:r>
          </a:p>
          <a:p>
            <a:r>
              <a:rPr lang="de-DE" sz="900" kern="1200" dirty="0" smtClean="0">
                <a:solidFill>
                  <a:schemeClr val="tx1"/>
                </a:solidFill>
                <a:effectLst/>
                <a:latin typeface="+mn-lt"/>
                <a:ea typeface="+mn-ea"/>
                <a:cs typeface="+mn-cs"/>
              </a:rPr>
              <a:t>Sehr komplex und dadurch auch fehleranfällig, genau dieses Problem möchte </a:t>
            </a:r>
            <a:r>
              <a:rPr lang="de-DE" sz="900" kern="1200" dirty="0" err="1" smtClean="0">
                <a:solidFill>
                  <a:schemeClr val="tx1"/>
                </a:solidFill>
                <a:effectLst/>
                <a:latin typeface="+mn-lt"/>
                <a:ea typeface="+mn-ea"/>
                <a:cs typeface="+mn-cs"/>
              </a:rPr>
              <a:t>CoCoDeal</a:t>
            </a:r>
            <a:r>
              <a:rPr lang="de-DE" sz="900" kern="1200" dirty="0" smtClean="0">
                <a:solidFill>
                  <a:schemeClr val="tx1"/>
                </a:solidFill>
                <a:effectLst/>
                <a:latin typeface="+mn-lt"/>
                <a:ea typeface="+mn-ea"/>
                <a:cs typeface="+mn-cs"/>
              </a:rPr>
              <a:t> lösen</a:t>
            </a:r>
            <a:endParaRPr lang="de-DE" dirty="0"/>
          </a:p>
        </p:txBody>
      </p:sp>
      <p:sp>
        <p:nvSpPr>
          <p:cNvPr id="4" name="Fußzeilenplatzhalter 3"/>
          <p:cNvSpPr>
            <a:spLocks noGrp="1"/>
          </p:cNvSpPr>
          <p:nvPr>
            <p:ph type="ftr" sz="quarter" idx="10"/>
          </p:nvPr>
        </p:nvSpPr>
        <p:spPr/>
        <p:txBody>
          <a:bodyPr/>
          <a:lstStyle/>
          <a:p>
            <a:pPr>
              <a:defRPr/>
            </a:pPr>
            <a:r>
              <a:rPr lang="de-DE" smtClean="0"/>
              <a:t>X:\BMWi\ebusi-standards\Veranstaltungen\GTDE20160309\CoCoDeal_GTDE.ppt</a:t>
            </a:r>
            <a:endParaRPr lang="de-DE"/>
          </a:p>
        </p:txBody>
      </p:sp>
      <p:sp>
        <p:nvSpPr>
          <p:cNvPr id="5" name="Foliennummernplatzhalter 4"/>
          <p:cNvSpPr>
            <a:spLocks noGrp="1"/>
          </p:cNvSpPr>
          <p:nvPr>
            <p:ph type="sldNum" sz="quarter" idx="11"/>
          </p:nvPr>
        </p:nvSpPr>
        <p:spPr/>
        <p:txBody>
          <a:bodyPr/>
          <a:lstStyle/>
          <a:p>
            <a:pPr>
              <a:defRPr/>
            </a:pPr>
            <a:fld id="{29F32242-B62D-4DBD-A002-9C634B8AE7D4}" type="slidenum">
              <a:rPr lang="de-DE" smtClean="0"/>
              <a:pPr>
                <a:defRPr/>
              </a:pPr>
              <a:t>6</a:t>
            </a:fld>
            <a:endParaRPr lang="de-DE"/>
          </a:p>
        </p:txBody>
      </p:sp>
    </p:spTree>
    <p:extLst>
      <p:ext uri="{BB962C8B-B14F-4D97-AF65-F5344CB8AC3E}">
        <p14:creationId xmlns:p14="http://schemas.microsoft.com/office/powerpoint/2010/main" val="309757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900" kern="1200" dirty="0" smtClean="0">
                <a:solidFill>
                  <a:schemeClr val="tx1"/>
                </a:solidFill>
                <a:effectLst/>
                <a:latin typeface="+mn-lt"/>
                <a:ea typeface="+mn-ea"/>
                <a:cs typeface="+mn-cs"/>
              </a:rPr>
              <a:t>Hier die Datenübertragung zwischen Lieferant und Kunde wie sie im Projekt </a:t>
            </a:r>
            <a:r>
              <a:rPr lang="de-DE" sz="900" kern="1200" dirty="0" err="1" smtClean="0">
                <a:solidFill>
                  <a:schemeClr val="tx1"/>
                </a:solidFill>
                <a:effectLst/>
                <a:latin typeface="+mn-lt"/>
                <a:ea typeface="+mn-ea"/>
                <a:cs typeface="+mn-cs"/>
              </a:rPr>
              <a:t>CoCoDeal</a:t>
            </a:r>
            <a:r>
              <a:rPr lang="de-DE" sz="900" kern="1200" dirty="0" smtClean="0">
                <a:solidFill>
                  <a:schemeClr val="tx1"/>
                </a:solidFill>
                <a:effectLst/>
                <a:latin typeface="+mn-lt"/>
                <a:ea typeface="+mn-ea"/>
                <a:cs typeface="+mn-cs"/>
              </a:rPr>
              <a:t> verwirklicht werden soll.</a:t>
            </a:r>
          </a:p>
          <a:p>
            <a:r>
              <a:rPr lang="de-DE" sz="900" kern="1200" dirty="0" smtClean="0">
                <a:solidFill>
                  <a:schemeClr val="tx1"/>
                </a:solidFill>
                <a:effectLst/>
                <a:latin typeface="+mn-lt"/>
                <a:ea typeface="+mn-ea"/>
                <a:cs typeface="+mn-cs"/>
              </a:rPr>
              <a:t>Links: Lieferant: Produkt- und Katalogdaten inkl. üblicher Standards</a:t>
            </a:r>
          </a:p>
          <a:p>
            <a:r>
              <a:rPr lang="de-DE" sz="900" kern="1200" dirty="0" smtClean="0">
                <a:solidFill>
                  <a:schemeClr val="tx1"/>
                </a:solidFill>
                <a:effectLst/>
                <a:latin typeface="+mn-lt"/>
                <a:ea typeface="+mn-ea"/>
                <a:cs typeface="+mn-cs"/>
              </a:rPr>
              <a:t>Rechts: Kunde: Produktionsdaten und Einkaufsdaten inkl. Standards</a:t>
            </a:r>
          </a:p>
          <a:p>
            <a:r>
              <a:rPr lang="de-DE" sz="900" kern="1200" dirty="0" smtClean="0">
                <a:solidFill>
                  <a:schemeClr val="tx1"/>
                </a:solidFill>
                <a:effectLst/>
                <a:latin typeface="+mn-lt"/>
                <a:ea typeface="+mn-ea"/>
                <a:cs typeface="+mn-cs"/>
              </a:rPr>
              <a:t>Daten des Lieferanten/Werkzeugherstellers werden bereits während der Produktentstehung mittels Masterklassifikation auf einer zentralen Plattform gesammelt. Von dieser Plattform können die benötigten Daten im gewünschten Format von den Kunden abgeholt werden.</a:t>
            </a:r>
            <a:endParaRPr lang="de-DE" altLang="de-DE" dirty="0" smtClean="0"/>
          </a:p>
          <a:p>
            <a:endParaRPr lang="de-DE" altLang="de-DE" dirty="0" smtClean="0"/>
          </a:p>
          <a:p>
            <a:endParaRPr lang="de-DE" altLang="de-DE" dirty="0" smtClean="0"/>
          </a:p>
          <a:p>
            <a:endParaRPr lang="de-DE" altLang="de-DE" dirty="0" smtClean="0"/>
          </a:p>
          <a:p>
            <a:endParaRPr lang="de-DE" altLang="de-DE" dirty="0" smtClean="0"/>
          </a:p>
          <a:p>
            <a:r>
              <a:rPr lang="de-DE" altLang="de-DE" dirty="0" smtClean="0"/>
              <a:t>Dazu ist betriebsintern die Kluft zwischen der </a:t>
            </a:r>
            <a:r>
              <a:rPr lang="de-DE" altLang="de-DE" b="1" dirty="0" smtClean="0"/>
              <a:t>Geometrie verarbeitenden Welt der Produktentwicklung</a:t>
            </a:r>
            <a:r>
              <a:rPr lang="de-DE" altLang="de-DE" dirty="0" smtClean="0"/>
              <a:t> mit deren Standards (STEP /1/, JT /2/, DXF /3/) und der </a:t>
            </a:r>
            <a:r>
              <a:rPr lang="de-DE" altLang="de-DE" b="1" dirty="0" smtClean="0"/>
              <a:t>Eigenschafts-beschreibenden Welt des Produktdatenmanagements bzw. der Katalogerstellung </a:t>
            </a:r>
            <a:r>
              <a:rPr lang="de-DE" altLang="de-DE" dirty="0" smtClean="0"/>
              <a:t>zu überwinden</a:t>
            </a:r>
          </a:p>
          <a:p>
            <a:endParaRPr lang="de-DE" altLang="de-DE" dirty="0" smtClean="0"/>
          </a:p>
          <a:p>
            <a:r>
              <a:rPr lang="de-DE" altLang="de-DE" dirty="0" smtClean="0"/>
              <a:t>Betriebsübergreifend geht es darum, sowohl die Anforderungen der Kunden nach </a:t>
            </a:r>
            <a:r>
              <a:rPr lang="de-DE" altLang="de-DE" b="1" dirty="0" smtClean="0"/>
              <a:t>Daten für die technische Dokumentation (DXF, ..) und für CAM Anwendungen </a:t>
            </a:r>
            <a:r>
              <a:rPr lang="de-DE" altLang="de-DE" dirty="0" smtClean="0"/>
              <a:t>/4/ (Stichwort Digitale Fabrik) als auch nach </a:t>
            </a:r>
            <a:r>
              <a:rPr lang="de-DE" altLang="de-DE" b="1" dirty="0" smtClean="0"/>
              <a:t>Katalogdaten für den elektronischen Einkau</a:t>
            </a:r>
            <a:r>
              <a:rPr lang="de-DE" altLang="de-DE" dirty="0" smtClean="0"/>
              <a:t>f (DIN 4000, ISO 13399, </a:t>
            </a:r>
            <a:r>
              <a:rPr lang="de-DE" altLang="de-DE" dirty="0" err="1" smtClean="0"/>
              <a:t>eClass</a:t>
            </a:r>
            <a:r>
              <a:rPr lang="de-DE" altLang="de-DE" dirty="0" smtClean="0"/>
              <a:t>,../5,6,7/) zu erfüllen.</a:t>
            </a:r>
          </a:p>
        </p:txBody>
      </p:sp>
      <p:sp>
        <p:nvSpPr>
          <p:cNvPr id="26628"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496700-3D09-4C68-B119-5F315192DA27}" type="slidenum">
              <a:rPr lang="de-DE" altLang="de-DE" smtClean="0"/>
              <a:pPr/>
              <a:t>7</a:t>
            </a:fld>
            <a:endParaRPr lang="de-DE" altLang="de-DE" smtClean="0"/>
          </a:p>
        </p:txBody>
      </p:sp>
      <p:sp>
        <p:nvSpPr>
          <p:cNvPr id="26629"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346898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smtClean="0">
                <a:solidFill>
                  <a:schemeClr val="tx1"/>
                </a:solidFill>
                <a:effectLst/>
                <a:latin typeface="+mn-lt"/>
                <a:ea typeface="+mn-ea"/>
                <a:cs typeface="+mn-cs"/>
              </a:rPr>
              <a:t>Wie möchten wir das Umsetzen?</a:t>
            </a:r>
          </a:p>
          <a:p>
            <a:pPr lvl="0"/>
            <a:r>
              <a:rPr lang="de-DE" sz="900" kern="1200" dirty="0" smtClean="0">
                <a:solidFill>
                  <a:schemeClr val="tx1"/>
                </a:solidFill>
                <a:effectLst/>
                <a:latin typeface="+mn-lt"/>
                <a:ea typeface="+mn-ea"/>
                <a:cs typeface="+mn-cs"/>
              </a:rPr>
              <a:t>Datensammlung: Standard Data Collection</a:t>
            </a:r>
          </a:p>
          <a:p>
            <a:pPr lvl="0"/>
            <a:r>
              <a:rPr lang="de-DE" sz="900" kern="1200" dirty="0" smtClean="0">
                <a:solidFill>
                  <a:schemeClr val="tx1"/>
                </a:solidFill>
                <a:effectLst/>
                <a:latin typeface="+mn-lt"/>
                <a:ea typeface="+mn-ea"/>
                <a:cs typeface="+mn-cs"/>
              </a:rPr>
              <a:t>Harmonisierung von Standards für Plattform</a:t>
            </a:r>
          </a:p>
          <a:p>
            <a:pPr lvl="0"/>
            <a:r>
              <a:rPr lang="de-DE" sz="900" kern="1200" dirty="0" smtClean="0">
                <a:solidFill>
                  <a:schemeClr val="tx1"/>
                </a:solidFill>
                <a:effectLst/>
                <a:latin typeface="+mn-lt"/>
                <a:ea typeface="+mn-ea"/>
                <a:cs typeface="+mn-cs"/>
              </a:rPr>
              <a:t>Datenbereitstellung</a:t>
            </a:r>
          </a:p>
          <a:p>
            <a:r>
              <a:rPr lang="de-DE" sz="900" kern="1200" dirty="0" smtClean="0">
                <a:solidFill>
                  <a:schemeClr val="tx1"/>
                </a:solidFill>
                <a:effectLst/>
                <a:latin typeface="+mn-lt"/>
                <a:ea typeface="+mn-ea"/>
                <a:cs typeface="+mn-cs"/>
              </a:rPr>
              <a:t>Zudem auch Normungsarbeit in Gremien</a:t>
            </a:r>
            <a:endParaRPr lang="de-DE" dirty="0"/>
          </a:p>
        </p:txBody>
      </p:sp>
      <p:sp>
        <p:nvSpPr>
          <p:cNvPr id="4" name="Fußzeilenplatzhalter 3"/>
          <p:cNvSpPr>
            <a:spLocks noGrp="1"/>
          </p:cNvSpPr>
          <p:nvPr>
            <p:ph type="ftr" sz="quarter" idx="10"/>
          </p:nvPr>
        </p:nvSpPr>
        <p:spPr/>
        <p:txBody>
          <a:bodyPr/>
          <a:lstStyle/>
          <a:p>
            <a:pPr>
              <a:defRPr/>
            </a:pPr>
            <a:r>
              <a:rPr lang="de-DE" smtClean="0"/>
              <a:t>X:\BMWi\ebusi-standards\Veranstaltungen\GTDE20160309\CoCoDeal_GTDE.ppt</a:t>
            </a:r>
            <a:endParaRPr lang="de-DE"/>
          </a:p>
        </p:txBody>
      </p:sp>
      <p:sp>
        <p:nvSpPr>
          <p:cNvPr id="5" name="Foliennummernplatzhalter 4"/>
          <p:cNvSpPr>
            <a:spLocks noGrp="1"/>
          </p:cNvSpPr>
          <p:nvPr>
            <p:ph type="sldNum" sz="quarter" idx="11"/>
          </p:nvPr>
        </p:nvSpPr>
        <p:spPr/>
        <p:txBody>
          <a:bodyPr/>
          <a:lstStyle/>
          <a:p>
            <a:pPr>
              <a:defRPr/>
            </a:pPr>
            <a:fld id="{29F32242-B62D-4DBD-A002-9C634B8AE7D4}" type="slidenum">
              <a:rPr lang="de-DE" smtClean="0"/>
              <a:pPr>
                <a:defRPr/>
              </a:pPr>
              <a:t>8</a:t>
            </a:fld>
            <a:endParaRPr lang="de-DE"/>
          </a:p>
        </p:txBody>
      </p:sp>
    </p:spTree>
    <p:extLst>
      <p:ext uri="{BB962C8B-B14F-4D97-AF65-F5344CB8AC3E}">
        <p14:creationId xmlns:p14="http://schemas.microsoft.com/office/powerpoint/2010/main" val="177012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xfrm>
            <a:off x="2678113" y="514350"/>
            <a:ext cx="4570412"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Es genügt i.d.R. nicht, eine</a:t>
            </a:r>
            <a:r>
              <a:rPr lang="de-DE" altLang="de-DE" baseline="0" dirty="0" smtClean="0"/>
              <a:t> starre Norm mit der Vorgabe von Pflichtfeldern zu definieren. Vielmehr stellt sich die Frage, welches Anwendungsgebiet welche Informationen benötigt. Ein Ziel des Projektes ist es, diese Fragestellung durch entsprechende Analysen zu beantworten.</a:t>
            </a:r>
          </a:p>
        </p:txBody>
      </p:sp>
      <p:sp>
        <p:nvSpPr>
          <p:cNvPr id="26628"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496700-3D09-4C68-B119-5F315192DA27}" type="slidenum">
              <a:rPr lang="de-DE" altLang="de-DE" smtClean="0"/>
              <a:pPr/>
              <a:t>9</a:t>
            </a:fld>
            <a:endParaRPr lang="de-DE" altLang="de-DE" smtClean="0"/>
          </a:p>
        </p:txBody>
      </p:sp>
      <p:sp>
        <p:nvSpPr>
          <p:cNvPr id="26629"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de-DE" altLang="de-DE" smtClean="0"/>
              <a:t>X:\BMWi\ebusi-standards\Veranstaltungen\GTDE20160309\CoCoDeal_GTDE.ppt</a:t>
            </a:r>
          </a:p>
        </p:txBody>
      </p:sp>
    </p:spTree>
    <p:extLst>
      <p:ext uri="{BB962C8B-B14F-4D97-AF65-F5344CB8AC3E}">
        <p14:creationId xmlns:p14="http://schemas.microsoft.com/office/powerpoint/2010/main" val="754245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p:cNvSpPr/>
          <p:nvPr userDrawn="1"/>
        </p:nvSpPr>
        <p:spPr>
          <a:xfrm>
            <a:off x="0" y="1059582"/>
            <a:ext cx="9144000" cy="3667082"/>
          </a:xfrm>
          <a:prstGeom prst="rect">
            <a:avLst/>
          </a:prstGeom>
          <a:solidFill>
            <a:srgbClr val="6CB200"/>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defTabSz="816296" fontAlgn="auto">
              <a:spcBef>
                <a:spcPts val="0"/>
              </a:spcBef>
              <a:spcAft>
                <a:spcPts val="0"/>
              </a:spcAft>
              <a:defRPr/>
            </a:pPr>
            <a:endParaRPr lang="de-DE"/>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316" y="2734273"/>
            <a:ext cx="2709534" cy="145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1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433" t="10870" r="5009" b="5072"/>
          <a:stretch>
            <a:fillRect/>
          </a:stretch>
        </p:blipFill>
        <p:spPr bwMode="auto">
          <a:xfrm>
            <a:off x="3802800" y="4743865"/>
            <a:ext cx="169224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6" descr="https://encrypted-tbn1.gstatic.com/images?q=tbn:ANd9GcTCUoGEU6f_lLMfpV3z8Ky2r-ieaHFyqIQR3TACj8cC9uk6_T9l3sB5rEY"/>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550" y="4747185"/>
            <a:ext cx="131208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7" descr="http://www.kometgroup.com/fileadmin/template/image/komet_group.gif"/>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4759060"/>
            <a:ext cx="135696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2735328" y="1469326"/>
            <a:ext cx="5899020" cy="1102519"/>
          </a:xfrm>
        </p:spPr>
        <p:txBody>
          <a:bodyPr>
            <a:normAutofit/>
          </a:bodyPr>
          <a:lstStyle>
            <a:lvl1pPr algn="r">
              <a:defRPr sz="3300" b="0">
                <a:solidFill>
                  <a:schemeClr val="bg1"/>
                </a:solidFill>
                <a:latin typeface="Arial" pitchFamily="34" charset="0"/>
                <a:cs typeface="Arial" pitchFamily="34" charset="0"/>
              </a:defRPr>
            </a:lvl1pPr>
          </a:lstStyle>
          <a:p>
            <a:r>
              <a:rPr lang="de-DE" dirty="0" smtClean="0"/>
              <a:t>Titelmasterformat durch Klicken bearbeiten</a:t>
            </a:r>
            <a:endParaRPr lang="de-DE" dirty="0"/>
          </a:p>
        </p:txBody>
      </p:sp>
      <p:sp>
        <p:nvSpPr>
          <p:cNvPr id="26" name="Textplatzhalter 25"/>
          <p:cNvSpPr>
            <a:spLocks noGrp="1"/>
          </p:cNvSpPr>
          <p:nvPr>
            <p:ph type="body" sz="quarter" idx="10"/>
          </p:nvPr>
        </p:nvSpPr>
        <p:spPr>
          <a:xfrm>
            <a:off x="4326296" y="2841182"/>
            <a:ext cx="4310006" cy="1346618"/>
          </a:xfrm>
        </p:spPr>
        <p:txBody>
          <a:bodyPr/>
          <a:lstStyle>
            <a:lvl1pPr algn="r">
              <a:defRPr>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38456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solidFill>
                  <a:srgbClr val="6CB200"/>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5"/>
          <p:cNvSpPr>
            <a:spLocks noGrp="1"/>
          </p:cNvSpPr>
          <p:nvPr>
            <p:ph type="sldNum" sz="quarter" idx="11"/>
          </p:nvPr>
        </p:nvSpPr>
        <p:spPr/>
        <p:txBody>
          <a:bodyPr/>
          <a:lstStyle>
            <a:lvl1pPr>
              <a:defRPr/>
            </a:lvl1pPr>
          </a:lstStyle>
          <a:p>
            <a:pPr>
              <a:defRPr/>
            </a:pPr>
            <a:fld id="{C5FC4336-D19B-4411-B9F3-879B98731516}" type="slidenum">
              <a:rPr lang="de-DE"/>
              <a:pPr>
                <a:defRPr/>
              </a:pPr>
              <a:t>‹Nr.›</a:t>
            </a:fld>
            <a:endParaRPr lang="de-DE"/>
          </a:p>
        </p:txBody>
      </p:sp>
      <p:pic>
        <p:nvPicPr>
          <p:cNvPr id="9" name="Grafik 1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433" t="10870" r="5009" b="5072"/>
          <a:stretch>
            <a:fillRect/>
          </a:stretch>
        </p:blipFill>
        <p:spPr bwMode="auto">
          <a:xfrm>
            <a:off x="3802800" y="4743865"/>
            <a:ext cx="169224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6" descr="https://encrypted-tbn1.gstatic.com/images?q=tbn:ANd9GcTCUoGEU6f_lLMfpV3z8Ky2r-ieaHFyqIQR3TACj8cC9uk6_T9l3sB5rEY"/>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550" y="4747185"/>
            <a:ext cx="131208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7" descr="http://www.kometgroup.com/fileadmin/template/image/komet_group.gif"/>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4759060"/>
            <a:ext cx="135696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8251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04F24F38-0229-4EC1-8FBE-F8ADE0D3B24E}" type="datetime1">
              <a:rPr lang="de-DE"/>
              <a:pPr>
                <a:defRPr/>
              </a:pPr>
              <a:t>26.09.2016</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BE77506F-7711-4F40-B938-592C8C8D78AA}" type="slidenum">
              <a:rPr lang="de-DE"/>
              <a:pPr>
                <a:defRPr/>
              </a:pPr>
              <a:t>‹Nr.›</a:t>
            </a:fld>
            <a:endParaRPr lang="de-DE"/>
          </a:p>
        </p:txBody>
      </p:sp>
    </p:spTree>
    <p:extLst>
      <p:ext uri="{BB962C8B-B14F-4D97-AF65-F5344CB8AC3E}">
        <p14:creationId xmlns:p14="http://schemas.microsoft.com/office/powerpoint/2010/main" val="220345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3FA15F83-5716-4643-9FAD-5B252BC947FD}" type="datetime1">
              <a:rPr lang="de-DE"/>
              <a:pPr>
                <a:defRPr/>
              </a:pPr>
              <a:t>26.09.2016</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DD1FBE92-96CC-4298-903D-72FE94374F67}" type="slidenum">
              <a:rPr lang="de-DE"/>
              <a:pPr>
                <a:defRPr/>
              </a:pPr>
              <a:t>‹Nr.›</a:t>
            </a:fld>
            <a:endParaRPr lang="de-DE"/>
          </a:p>
        </p:txBody>
      </p:sp>
    </p:spTree>
    <p:extLst>
      <p:ext uri="{BB962C8B-B14F-4D97-AF65-F5344CB8AC3E}">
        <p14:creationId xmlns:p14="http://schemas.microsoft.com/office/powerpoint/2010/main" val="165331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BC8DAA3E-E2FE-4143-B81D-7A13627EAE54}" type="datetime1">
              <a:rPr lang="de-DE"/>
              <a:pPr>
                <a:defRPr/>
              </a:pPr>
              <a:t>26.09.2016</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2850B53D-2755-4079-934F-BE5B450F8B87}" type="slidenum">
              <a:rPr lang="de-DE"/>
              <a:pPr>
                <a:defRPr/>
              </a:pPr>
              <a:t>‹Nr.›</a:t>
            </a:fld>
            <a:endParaRPr lang="de-DE"/>
          </a:p>
        </p:txBody>
      </p:sp>
    </p:spTree>
    <p:extLst>
      <p:ext uri="{BB962C8B-B14F-4D97-AF65-F5344CB8AC3E}">
        <p14:creationId xmlns:p14="http://schemas.microsoft.com/office/powerpoint/2010/main" val="108682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292537" y="1004295"/>
            <a:ext cx="8558926" cy="3428808"/>
          </a:xfrm>
        </p:spPr>
        <p:txBody>
          <a:bodyPr/>
          <a:lstStyle>
            <a:lvl1pPr marL="0" indent="0">
              <a:lnSpc>
                <a:spcPct val="100000"/>
              </a:lnSpc>
              <a:spcBef>
                <a:spcPts val="939"/>
              </a:spcBef>
              <a:buNone/>
              <a:defRPr sz="1700"/>
            </a:lvl1pPr>
          </a:lstStyle>
          <a:p>
            <a:pPr lvl="0"/>
            <a:r>
              <a:rPr lang="de-DE" smtClean="0"/>
              <a:t>Textmasterformat bearbeiten</a:t>
            </a:r>
          </a:p>
          <a:p>
            <a:pPr lvl="1"/>
            <a:r>
              <a:rPr lang="de-DE" smtClean="0"/>
              <a:t>Zweite Ebene</a:t>
            </a:r>
          </a:p>
        </p:txBody>
      </p:sp>
      <p:sp>
        <p:nvSpPr>
          <p:cNvPr id="3" name="Datumsplatzhalter 3"/>
          <p:cNvSpPr>
            <a:spLocks noGrp="1"/>
          </p:cNvSpPr>
          <p:nvPr>
            <p:ph type="dt" sz="half" idx="14"/>
          </p:nvPr>
        </p:nvSpPr>
        <p:spPr/>
        <p:txBody>
          <a:bodyPr/>
          <a:lstStyle>
            <a:lvl1pPr>
              <a:defRPr/>
            </a:lvl1pPr>
          </a:lstStyle>
          <a:p>
            <a:pPr>
              <a:defRPr/>
            </a:pPr>
            <a:fld id="{56E4D428-0EA4-48A0-B061-95327AB077F5}" type="datetime1">
              <a:rPr lang="de-DE"/>
              <a:pPr>
                <a:defRPr/>
              </a:pPr>
              <a:t>26.09.2016</a:t>
            </a:fld>
            <a:endParaRPr lang="de-DE" dirty="0"/>
          </a:p>
        </p:txBody>
      </p:sp>
      <p:sp>
        <p:nvSpPr>
          <p:cNvPr id="4" name="Fußzeilenplatzhalter 4"/>
          <p:cNvSpPr>
            <a:spLocks noGrp="1"/>
          </p:cNvSpPr>
          <p:nvPr>
            <p:ph type="ftr" sz="quarter" idx="15"/>
          </p:nvPr>
        </p:nvSpPr>
        <p:spPr/>
        <p:txBody>
          <a:bodyPr/>
          <a:lstStyle>
            <a:lvl1pPr>
              <a:defRPr/>
            </a:lvl1pPr>
          </a:lstStyle>
          <a:p>
            <a:pPr>
              <a:defRPr/>
            </a:pPr>
            <a:endParaRPr lang="de-DE"/>
          </a:p>
        </p:txBody>
      </p:sp>
      <p:sp>
        <p:nvSpPr>
          <p:cNvPr id="5" name="Foliennummernplatzhalter 5"/>
          <p:cNvSpPr>
            <a:spLocks noGrp="1"/>
          </p:cNvSpPr>
          <p:nvPr>
            <p:ph type="sldNum" sz="quarter" idx="16"/>
          </p:nvPr>
        </p:nvSpPr>
        <p:spPr/>
        <p:txBody>
          <a:bodyPr/>
          <a:lstStyle>
            <a:lvl1pPr>
              <a:defRPr/>
            </a:lvl1pPr>
          </a:lstStyle>
          <a:p>
            <a:pPr>
              <a:defRPr/>
            </a:pPr>
            <a:fld id="{F0C1854C-CD50-4CC5-9B81-B4B86FFA59F2}" type="slidenum">
              <a:rPr lang="de-DE"/>
              <a:pPr>
                <a:defRPr/>
              </a:pPr>
              <a:t>‹Nr.›</a:t>
            </a:fld>
            <a:endParaRPr lang="de-DE"/>
          </a:p>
        </p:txBody>
      </p:sp>
    </p:spTree>
    <p:extLst>
      <p:ext uri="{BB962C8B-B14F-4D97-AF65-F5344CB8AC3E}">
        <p14:creationId xmlns:p14="http://schemas.microsoft.com/office/powerpoint/2010/main" val="145333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04076" y="1059582"/>
            <a:ext cx="8526346" cy="85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Titelmasterformat durch Klicken bearbeiten</a:t>
            </a:r>
          </a:p>
        </p:txBody>
      </p:sp>
      <p:sp>
        <p:nvSpPr>
          <p:cNvPr id="1027" name="Textplatzhalter 2"/>
          <p:cNvSpPr>
            <a:spLocks noGrp="1"/>
          </p:cNvSpPr>
          <p:nvPr>
            <p:ph type="body" idx="1"/>
          </p:nvPr>
        </p:nvSpPr>
        <p:spPr bwMode="auto">
          <a:xfrm>
            <a:off x="308149" y="1788293"/>
            <a:ext cx="8526345" cy="28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323081" y="4767700"/>
            <a:ext cx="2133962" cy="273211"/>
          </a:xfrm>
          <a:prstGeom prst="rect">
            <a:avLst/>
          </a:prstGeom>
        </p:spPr>
        <p:txBody>
          <a:bodyPr vert="horz" lIns="0" tIns="0" rIns="0" bIns="0" rtlCol="0" anchor="ctr"/>
          <a:lstStyle>
            <a:lvl1pPr algn="l" defTabSz="816296" fontAlgn="auto">
              <a:spcBef>
                <a:spcPts val="0"/>
              </a:spcBef>
              <a:spcAft>
                <a:spcPts val="0"/>
              </a:spcAft>
              <a:defRPr sz="1100">
                <a:solidFill>
                  <a:schemeClr val="tx1"/>
                </a:solidFill>
                <a:latin typeface="Arial" pitchFamily="34" charset="0"/>
                <a:cs typeface="Arial" pitchFamily="34" charset="0"/>
              </a:defRPr>
            </a:lvl1pPr>
          </a:lstStyle>
          <a:p>
            <a:pPr>
              <a:defRPr/>
            </a:pPr>
            <a:fld id="{48124412-E0B2-4AAA-9364-7A6058116211}" type="datetime1">
              <a:rPr lang="de-DE"/>
              <a:pPr>
                <a:defRPr/>
              </a:pPr>
              <a:t>26.09.2016</a:t>
            </a:fld>
            <a:endParaRPr lang="de-DE" dirty="0"/>
          </a:p>
        </p:txBody>
      </p:sp>
      <p:sp>
        <p:nvSpPr>
          <p:cNvPr id="5" name="Fußzeilenplatzhalter 4"/>
          <p:cNvSpPr>
            <a:spLocks noGrp="1"/>
          </p:cNvSpPr>
          <p:nvPr>
            <p:ph type="ftr" sz="quarter" idx="3"/>
          </p:nvPr>
        </p:nvSpPr>
        <p:spPr>
          <a:xfrm>
            <a:off x="3123567" y="4767700"/>
            <a:ext cx="2896867" cy="273211"/>
          </a:xfrm>
          <a:prstGeom prst="rect">
            <a:avLst/>
          </a:prstGeom>
        </p:spPr>
        <p:txBody>
          <a:bodyPr vert="horz" lIns="0" tIns="0" rIns="0" bIns="0" rtlCol="0" anchor="ctr"/>
          <a:lstStyle>
            <a:lvl1pPr algn="ctr" defTabSz="816296" fontAlgn="auto">
              <a:spcBef>
                <a:spcPts val="0"/>
              </a:spcBef>
              <a:spcAft>
                <a:spcPts val="0"/>
              </a:spcAft>
              <a:defRPr sz="1100">
                <a:solidFill>
                  <a:schemeClr val="tx1"/>
                </a:solidFill>
                <a:latin typeface="Arial" pitchFamily="34" charset="0"/>
                <a:cs typeface="Arial" pitchFamily="34" charset="0"/>
              </a:defRPr>
            </a:lvl1pPr>
          </a:lstStyle>
          <a:p>
            <a:pPr>
              <a:defRPr/>
            </a:pPr>
            <a:endParaRPr lang="de-DE"/>
          </a:p>
        </p:txBody>
      </p:sp>
      <p:sp>
        <p:nvSpPr>
          <p:cNvPr id="6" name="Foliennummernplatzhalter 5"/>
          <p:cNvSpPr>
            <a:spLocks noGrp="1"/>
          </p:cNvSpPr>
          <p:nvPr>
            <p:ph type="sldNum" sz="quarter" idx="4"/>
          </p:nvPr>
        </p:nvSpPr>
        <p:spPr>
          <a:xfrm>
            <a:off x="6727682" y="4767700"/>
            <a:ext cx="2132605" cy="273211"/>
          </a:xfrm>
          <a:prstGeom prst="rect">
            <a:avLst/>
          </a:prstGeom>
        </p:spPr>
        <p:txBody>
          <a:bodyPr vert="horz" lIns="0" tIns="0" rIns="0" bIns="0" rtlCol="0" anchor="ctr"/>
          <a:lstStyle>
            <a:lvl1pPr algn="r" defTabSz="816296" fontAlgn="auto">
              <a:spcBef>
                <a:spcPts val="0"/>
              </a:spcBef>
              <a:spcAft>
                <a:spcPts val="0"/>
              </a:spcAft>
              <a:defRPr sz="1100">
                <a:solidFill>
                  <a:schemeClr val="tx1"/>
                </a:solidFill>
                <a:latin typeface="Arial" pitchFamily="34" charset="0"/>
                <a:cs typeface="Arial" pitchFamily="34" charset="0"/>
              </a:defRPr>
            </a:lvl1pPr>
          </a:lstStyle>
          <a:p>
            <a:pPr>
              <a:defRPr/>
            </a:pPr>
            <a:fld id="{38B6D643-863F-4910-B6D3-4C900A05FF8A}" type="slidenum">
              <a:rPr lang="de-DE"/>
              <a:pPr>
                <a:defRPr/>
              </a:pPr>
              <a:t>‹Nr.›</a:t>
            </a:fld>
            <a:endParaRPr lang="de-DE"/>
          </a:p>
        </p:txBody>
      </p:sp>
      <p:cxnSp>
        <p:nvCxnSpPr>
          <p:cNvPr id="12" name="Gerade Verbindung 11"/>
          <p:cNvCxnSpPr/>
          <p:nvPr userDrawn="1"/>
        </p:nvCxnSpPr>
        <p:spPr>
          <a:xfrm>
            <a:off x="0" y="1059582"/>
            <a:ext cx="9144000" cy="0"/>
          </a:xfrm>
          <a:prstGeom prst="line">
            <a:avLst/>
          </a:prstGeom>
          <a:ln>
            <a:solidFill>
              <a:srgbClr val="6CB2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0" y="4726664"/>
            <a:ext cx="9144000" cy="0"/>
          </a:xfrm>
          <a:prstGeom prst="line">
            <a:avLst/>
          </a:prstGeom>
          <a:ln>
            <a:solidFill>
              <a:srgbClr val="6CB200"/>
            </a:solidFill>
          </a:ln>
        </p:spPr>
        <p:style>
          <a:lnRef idx="1">
            <a:schemeClr val="accent1"/>
          </a:lnRef>
          <a:fillRef idx="0">
            <a:schemeClr val="accent1"/>
          </a:fillRef>
          <a:effectRef idx="0">
            <a:schemeClr val="accent1"/>
          </a:effectRef>
          <a:fontRef idx="minor">
            <a:schemeClr val="tx1"/>
          </a:fontRef>
        </p:style>
      </p:cxnSp>
      <p:pic>
        <p:nvPicPr>
          <p:cNvPr id="1033"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9550" y="159823"/>
            <a:ext cx="2116314" cy="45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4" name="Gruppieren 1"/>
          <p:cNvGrpSpPr>
            <a:grpSpLocks noChangeAspect="1"/>
          </p:cNvGrpSpPr>
          <p:nvPr userDrawn="1"/>
        </p:nvGrpSpPr>
        <p:grpSpPr bwMode="auto">
          <a:xfrm>
            <a:off x="6002512" y="24838"/>
            <a:ext cx="3033984" cy="1008000"/>
            <a:chOff x="7199314" y="36513"/>
            <a:chExt cx="3282949" cy="1089025"/>
          </a:xfrm>
        </p:grpSpPr>
        <p:pic>
          <p:nvPicPr>
            <p:cNvPr id="1036" name="Grafik 14" descr="2.wmf"/>
            <p:cNvPicPr>
              <a:picLocks noChangeAspect="1"/>
            </p:cNvPicPr>
            <p:nvPr userDrawn="1"/>
          </p:nvPicPr>
          <p:blipFill>
            <a:blip r:embed="rId9" cstate="print">
              <a:extLst>
                <a:ext uri="{28A0092B-C50C-407E-A947-70E740481C1C}">
                  <a14:useLocalDpi xmlns:a14="http://schemas.microsoft.com/office/drawing/2010/main" val="0"/>
                </a:ext>
              </a:extLst>
            </a:blip>
            <a:srcRect l="-12888" r="43512"/>
            <a:stretch>
              <a:fillRect/>
            </a:stretch>
          </p:blipFill>
          <p:spPr bwMode="auto">
            <a:xfrm>
              <a:off x="7199314" y="133350"/>
              <a:ext cx="1612178" cy="7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descr="M:\Kunden\Mittelstand-Digital 21200-IKW\6_Grafik\Logos\BMWi\BMWi_4C_Gef_d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163050" y="36513"/>
              <a:ext cx="13192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5" name="Picture 13" descr="X:\BMWi\ebusi-standards\Logo CoCoDeal\cocodeal_logo.jpg"/>
          <p:cNvPicPr>
            <a:picLocks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90048" y="226776"/>
            <a:ext cx="40536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6" r:id="rId1"/>
    <p:sldLayoutId id="2147483827" r:id="rId2"/>
    <p:sldLayoutId id="2147483822" r:id="rId3"/>
    <p:sldLayoutId id="2147483823" r:id="rId4"/>
    <p:sldLayoutId id="2147483824" r:id="rId5"/>
    <p:sldLayoutId id="2147483825" r:id="rId6"/>
  </p:sldLayoutIdLst>
  <p:timing>
    <p:tnLst>
      <p:par>
        <p:cTn id="1" dur="indefinite" restart="never" nodeType="tmRoot"/>
      </p:par>
    </p:tnLst>
  </p:timing>
  <p:hf hdr="0" ftr="0" dt="0"/>
  <p:txStyles>
    <p:titleStyle>
      <a:lvl1pPr algn="l" defTabSz="816242" rtl="0" eaLnBrk="0" fontAlgn="base" hangingPunct="0">
        <a:spcBef>
          <a:spcPct val="0"/>
        </a:spcBef>
        <a:spcAft>
          <a:spcPct val="0"/>
        </a:spcAft>
        <a:defRPr sz="2400" kern="1200">
          <a:solidFill>
            <a:srgbClr val="6CB200"/>
          </a:solidFill>
          <a:latin typeface="Arial" pitchFamily="34" charset="0"/>
          <a:ea typeface="+mj-ea"/>
          <a:cs typeface="Arial" pitchFamily="34" charset="0"/>
        </a:defRPr>
      </a:lvl1pPr>
      <a:lvl2pPr algn="l" defTabSz="816242" rtl="0" eaLnBrk="0" fontAlgn="base" hangingPunct="0">
        <a:spcBef>
          <a:spcPct val="0"/>
        </a:spcBef>
        <a:spcAft>
          <a:spcPct val="0"/>
        </a:spcAft>
        <a:defRPr sz="2500">
          <a:solidFill>
            <a:srgbClr val="6CB200"/>
          </a:solidFill>
          <a:latin typeface="Arial" charset="0"/>
          <a:cs typeface="Arial" charset="0"/>
        </a:defRPr>
      </a:lvl2pPr>
      <a:lvl3pPr algn="l" defTabSz="816242" rtl="0" eaLnBrk="0" fontAlgn="base" hangingPunct="0">
        <a:spcBef>
          <a:spcPct val="0"/>
        </a:spcBef>
        <a:spcAft>
          <a:spcPct val="0"/>
        </a:spcAft>
        <a:defRPr sz="2500">
          <a:solidFill>
            <a:srgbClr val="6CB200"/>
          </a:solidFill>
          <a:latin typeface="Arial" charset="0"/>
          <a:cs typeface="Arial" charset="0"/>
        </a:defRPr>
      </a:lvl3pPr>
      <a:lvl4pPr algn="l" defTabSz="816242" rtl="0" eaLnBrk="0" fontAlgn="base" hangingPunct="0">
        <a:spcBef>
          <a:spcPct val="0"/>
        </a:spcBef>
        <a:spcAft>
          <a:spcPct val="0"/>
        </a:spcAft>
        <a:defRPr sz="2500">
          <a:solidFill>
            <a:srgbClr val="6CB200"/>
          </a:solidFill>
          <a:latin typeface="Arial" charset="0"/>
          <a:cs typeface="Arial" charset="0"/>
        </a:defRPr>
      </a:lvl4pPr>
      <a:lvl5pPr algn="l" defTabSz="816242" rtl="0" eaLnBrk="0" fontAlgn="base" hangingPunct="0">
        <a:spcBef>
          <a:spcPct val="0"/>
        </a:spcBef>
        <a:spcAft>
          <a:spcPct val="0"/>
        </a:spcAft>
        <a:defRPr sz="2500">
          <a:solidFill>
            <a:srgbClr val="6CB200"/>
          </a:solidFill>
          <a:latin typeface="Arial" charset="0"/>
          <a:cs typeface="Arial" charset="0"/>
        </a:defRPr>
      </a:lvl5pPr>
      <a:lvl6pPr marL="357805" algn="l" defTabSz="816242" rtl="0" fontAlgn="base">
        <a:spcBef>
          <a:spcPct val="0"/>
        </a:spcBef>
        <a:spcAft>
          <a:spcPct val="0"/>
        </a:spcAft>
        <a:defRPr sz="2500">
          <a:solidFill>
            <a:srgbClr val="DB9E27"/>
          </a:solidFill>
          <a:latin typeface="Arial" charset="0"/>
          <a:cs typeface="Arial" charset="0"/>
        </a:defRPr>
      </a:lvl6pPr>
      <a:lvl7pPr marL="715609" algn="l" defTabSz="816242" rtl="0" fontAlgn="base">
        <a:spcBef>
          <a:spcPct val="0"/>
        </a:spcBef>
        <a:spcAft>
          <a:spcPct val="0"/>
        </a:spcAft>
        <a:defRPr sz="2500">
          <a:solidFill>
            <a:srgbClr val="DB9E27"/>
          </a:solidFill>
          <a:latin typeface="Arial" charset="0"/>
          <a:cs typeface="Arial" charset="0"/>
        </a:defRPr>
      </a:lvl7pPr>
      <a:lvl8pPr marL="1073414" algn="l" defTabSz="816242" rtl="0" fontAlgn="base">
        <a:spcBef>
          <a:spcPct val="0"/>
        </a:spcBef>
        <a:spcAft>
          <a:spcPct val="0"/>
        </a:spcAft>
        <a:defRPr sz="2500">
          <a:solidFill>
            <a:srgbClr val="DB9E27"/>
          </a:solidFill>
          <a:latin typeface="Arial" charset="0"/>
          <a:cs typeface="Arial" charset="0"/>
        </a:defRPr>
      </a:lvl8pPr>
      <a:lvl9pPr marL="1431219" algn="l" defTabSz="816242" rtl="0" fontAlgn="base">
        <a:spcBef>
          <a:spcPct val="0"/>
        </a:spcBef>
        <a:spcAft>
          <a:spcPct val="0"/>
        </a:spcAft>
        <a:defRPr sz="2500">
          <a:solidFill>
            <a:srgbClr val="DB9E27"/>
          </a:solidFill>
          <a:latin typeface="Arial" charset="0"/>
          <a:cs typeface="Arial" charset="0"/>
        </a:defRPr>
      </a:lvl9pPr>
    </p:titleStyle>
    <p:bodyStyle>
      <a:lvl1pPr marL="305625" indent="-305625" algn="l" defTabSz="816242"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1pPr>
      <a:lvl2pPr marL="662188" indent="-254688" algn="l" defTabSz="816242"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019992" indent="-203750" algn="l" defTabSz="816242"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427492" indent="-203750" algn="l" defTabSz="816242"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836234" indent="-203750" algn="l" defTabSz="816242"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244813" indent="-204074" algn="l" defTabSz="8162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61" indent="-204074" algn="l" defTabSz="8162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109" indent="-204074" algn="l" defTabSz="8162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256" indent="-204074" algn="l" defTabSz="81629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de-DE"/>
      </a:defPPr>
      <a:lvl1pPr marL="0" algn="l" defTabSz="816296" rtl="0" eaLnBrk="1" latinLnBrk="0" hangingPunct="1">
        <a:defRPr sz="1600" kern="1200">
          <a:solidFill>
            <a:schemeClr val="tx1"/>
          </a:solidFill>
          <a:latin typeface="+mn-lt"/>
          <a:ea typeface="+mn-ea"/>
          <a:cs typeface="+mn-cs"/>
        </a:defRPr>
      </a:lvl1pPr>
      <a:lvl2pPr marL="408148" algn="l" defTabSz="816296" rtl="0" eaLnBrk="1" latinLnBrk="0" hangingPunct="1">
        <a:defRPr sz="1600" kern="1200">
          <a:solidFill>
            <a:schemeClr val="tx1"/>
          </a:solidFill>
          <a:latin typeface="+mn-lt"/>
          <a:ea typeface="+mn-ea"/>
          <a:cs typeface="+mn-cs"/>
        </a:defRPr>
      </a:lvl2pPr>
      <a:lvl3pPr marL="816296" algn="l" defTabSz="816296" rtl="0" eaLnBrk="1" latinLnBrk="0" hangingPunct="1">
        <a:defRPr sz="1600" kern="1200">
          <a:solidFill>
            <a:schemeClr val="tx1"/>
          </a:solidFill>
          <a:latin typeface="+mn-lt"/>
          <a:ea typeface="+mn-ea"/>
          <a:cs typeface="+mn-cs"/>
        </a:defRPr>
      </a:lvl3pPr>
      <a:lvl4pPr marL="1224443" algn="l" defTabSz="816296" rtl="0" eaLnBrk="1" latinLnBrk="0" hangingPunct="1">
        <a:defRPr sz="1600" kern="1200">
          <a:solidFill>
            <a:schemeClr val="tx1"/>
          </a:solidFill>
          <a:latin typeface="+mn-lt"/>
          <a:ea typeface="+mn-ea"/>
          <a:cs typeface="+mn-cs"/>
        </a:defRPr>
      </a:lvl4pPr>
      <a:lvl5pPr marL="1632591" algn="l" defTabSz="816296" rtl="0" eaLnBrk="1" latinLnBrk="0" hangingPunct="1">
        <a:defRPr sz="1600" kern="1200">
          <a:solidFill>
            <a:schemeClr val="tx1"/>
          </a:solidFill>
          <a:latin typeface="+mn-lt"/>
          <a:ea typeface="+mn-ea"/>
          <a:cs typeface="+mn-cs"/>
        </a:defRPr>
      </a:lvl5pPr>
      <a:lvl6pPr marL="2040739" algn="l" defTabSz="816296" rtl="0" eaLnBrk="1" latinLnBrk="0" hangingPunct="1">
        <a:defRPr sz="1600" kern="1200">
          <a:solidFill>
            <a:schemeClr val="tx1"/>
          </a:solidFill>
          <a:latin typeface="+mn-lt"/>
          <a:ea typeface="+mn-ea"/>
          <a:cs typeface="+mn-cs"/>
        </a:defRPr>
      </a:lvl6pPr>
      <a:lvl7pPr marL="2448887" algn="l" defTabSz="816296" rtl="0" eaLnBrk="1" latinLnBrk="0" hangingPunct="1">
        <a:defRPr sz="1600" kern="1200">
          <a:solidFill>
            <a:schemeClr val="tx1"/>
          </a:solidFill>
          <a:latin typeface="+mn-lt"/>
          <a:ea typeface="+mn-ea"/>
          <a:cs typeface="+mn-cs"/>
        </a:defRPr>
      </a:lvl7pPr>
      <a:lvl8pPr marL="2857035" algn="l" defTabSz="816296" rtl="0" eaLnBrk="1" latinLnBrk="0" hangingPunct="1">
        <a:defRPr sz="1600" kern="1200">
          <a:solidFill>
            <a:schemeClr val="tx1"/>
          </a:solidFill>
          <a:latin typeface="+mn-lt"/>
          <a:ea typeface="+mn-ea"/>
          <a:cs typeface="+mn-cs"/>
        </a:defRPr>
      </a:lvl8pPr>
      <a:lvl9pPr marL="3265183" algn="l" defTabSz="81629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38.jpeg"/><Relationship Id="rId4" Type="http://schemas.openxmlformats.org/officeDocument/2006/relationships/image" Target="../media/image17.jpe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claudia.kleinschrodt@cimsource.d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mittelstand-digital.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2"/>
          <p:cNvSpPr>
            <a:spLocks noGrp="1"/>
          </p:cNvSpPr>
          <p:nvPr>
            <p:ph type="ctrTitle"/>
          </p:nvPr>
        </p:nvSpPr>
        <p:spPr>
          <a:xfrm>
            <a:off x="1123995" y="1469726"/>
            <a:ext cx="7510949" cy="1102564"/>
          </a:xfrm>
        </p:spPr>
        <p:txBody>
          <a:bodyPr>
            <a:normAutofit fontScale="90000"/>
          </a:bodyPr>
          <a:lstStyle/>
          <a:p>
            <a:pPr>
              <a:defRPr/>
            </a:pPr>
            <a:r>
              <a:rPr lang="de-DE" altLang="de-DE" sz="4100" dirty="0" err="1">
                <a:latin typeface="Arial" charset="0"/>
                <a:cs typeface="Arial" charset="0"/>
              </a:rPr>
              <a:t>CoCoDeal</a:t>
            </a:r>
            <a:r>
              <a:rPr lang="de-DE" altLang="de-DE" sz="4100" dirty="0">
                <a:latin typeface="Arial" charset="0"/>
                <a:cs typeface="Arial" charset="0"/>
              </a:rPr>
              <a:t/>
            </a:r>
            <a:br>
              <a:rPr lang="de-DE" altLang="de-DE" sz="4100" dirty="0">
                <a:latin typeface="Arial" charset="0"/>
                <a:cs typeface="Arial" charset="0"/>
              </a:rPr>
            </a:br>
            <a:r>
              <a:rPr lang="de-DE" altLang="de-DE" sz="2800" dirty="0">
                <a:latin typeface="Arial" charset="0"/>
                <a:cs typeface="Arial" charset="0"/>
              </a:rPr>
              <a:t>Content Collection </a:t>
            </a:r>
            <a:r>
              <a:rPr lang="de-DE" altLang="de-DE" sz="2800" dirty="0" err="1">
                <a:latin typeface="Arial" charset="0"/>
                <a:cs typeface="Arial" charset="0"/>
              </a:rPr>
              <a:t>and</a:t>
            </a:r>
            <a:r>
              <a:rPr lang="de-DE" altLang="de-DE" sz="2800" dirty="0">
                <a:latin typeface="Arial" charset="0"/>
                <a:cs typeface="Arial" charset="0"/>
              </a:rPr>
              <a:t> Data </a:t>
            </a:r>
            <a:r>
              <a:rPr lang="de-DE" altLang="de-DE" sz="2800" dirty="0" err="1">
                <a:latin typeface="Arial" charset="0"/>
                <a:cs typeface="Arial" charset="0"/>
              </a:rPr>
              <a:t>Delivery</a:t>
            </a:r>
            <a:r>
              <a:rPr lang="de-DE" altLang="de-DE" sz="2800" dirty="0">
                <a:latin typeface="Arial" charset="0"/>
                <a:cs typeface="Arial" charset="0"/>
              </a:rPr>
              <a:t> Standards</a:t>
            </a:r>
          </a:p>
        </p:txBody>
      </p:sp>
      <p:sp>
        <p:nvSpPr>
          <p:cNvPr id="4099" name="Textplatzhalter 3"/>
          <p:cNvSpPr>
            <a:spLocks noGrp="1"/>
          </p:cNvSpPr>
          <p:nvPr>
            <p:ph type="body" sz="quarter" idx="10"/>
          </p:nvPr>
        </p:nvSpPr>
        <p:spPr>
          <a:xfrm>
            <a:off x="4140321" y="2841182"/>
            <a:ext cx="4495981" cy="1346618"/>
          </a:xfrm>
        </p:spPr>
        <p:txBody>
          <a:bodyPr/>
          <a:lstStyle/>
          <a:p>
            <a:pPr marL="0" indent="0">
              <a:buNone/>
            </a:pPr>
            <a:r>
              <a:rPr lang="de-DE" altLang="de-DE" dirty="0">
                <a:latin typeface="Arial" charset="0"/>
                <a:cs typeface="Arial" charset="0"/>
              </a:rPr>
              <a:t>VDMA-Forum auf der AMB </a:t>
            </a:r>
            <a:r>
              <a:rPr lang="de-DE" altLang="de-DE" dirty="0" smtClean="0">
                <a:latin typeface="Arial" charset="0"/>
                <a:cs typeface="Arial" charset="0"/>
              </a:rPr>
              <a:t>2016</a:t>
            </a:r>
          </a:p>
          <a:p>
            <a:pPr marL="0" indent="0">
              <a:buNone/>
            </a:pPr>
            <a:endParaRPr lang="de-DE" altLang="de-DE" dirty="0" smtClean="0">
              <a:latin typeface="Arial" charset="0"/>
              <a:cs typeface="Arial" charset="0"/>
            </a:endParaRPr>
          </a:p>
          <a:p>
            <a:pPr marL="0" indent="0">
              <a:buNone/>
            </a:pPr>
            <a:endParaRPr lang="de-DE" altLang="de-DE" dirty="0" smtClean="0">
              <a:latin typeface="Arial" charset="0"/>
              <a:cs typeface="Arial" charset="0"/>
            </a:endParaRPr>
          </a:p>
          <a:p>
            <a:pPr marL="0" indent="0">
              <a:buNone/>
            </a:pPr>
            <a:r>
              <a:rPr lang="de-DE" altLang="de-DE" dirty="0" err="1" smtClean="0">
                <a:latin typeface="Arial" charset="0"/>
                <a:cs typeface="Arial" charset="0"/>
              </a:rPr>
              <a:t>B.Eng</a:t>
            </a:r>
            <a:r>
              <a:rPr lang="de-DE" altLang="de-DE" dirty="0" smtClean="0">
                <a:latin typeface="Arial" charset="0"/>
                <a:cs typeface="Arial" charset="0"/>
              </a:rPr>
              <a:t>. Dominique Preis</a:t>
            </a:r>
          </a:p>
          <a:p>
            <a:pPr marL="0" indent="0">
              <a:buNone/>
            </a:pPr>
            <a:r>
              <a:rPr lang="de-DE" altLang="de-DE" dirty="0" smtClean="0">
                <a:latin typeface="Arial" charset="0"/>
                <a:cs typeface="Arial" charset="0"/>
              </a:rPr>
              <a:t>CIMSOURCE GmbH</a:t>
            </a:r>
          </a:p>
          <a:p>
            <a:pPr marL="0" indent="0">
              <a:buNone/>
            </a:pPr>
            <a:endParaRPr lang="de-DE" altLang="de-D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304076" y="1059582"/>
            <a:ext cx="8701461" cy="342492"/>
          </a:xfrm>
        </p:spPr>
        <p:txBody>
          <a:bodyPr/>
          <a:lstStyle/>
          <a:p>
            <a:pPr lvl="0"/>
            <a:r>
              <a:rPr lang="de-DE" dirty="0"/>
              <a:t>Differenzanalyse </a:t>
            </a:r>
            <a:r>
              <a:rPr lang="de-DE" dirty="0" smtClean="0"/>
              <a:t>der Standards</a:t>
            </a:r>
            <a:r>
              <a:rPr lang="de-DE" dirty="0"/>
              <a:t/>
            </a:r>
            <a:br>
              <a:rPr lang="de-DE" dirty="0"/>
            </a:br>
            <a:r>
              <a:rPr lang="de-DE" altLang="de-DE" dirty="0" smtClean="0">
                <a:latin typeface="Arial" charset="0"/>
                <a:cs typeface="Arial" charset="0"/>
              </a:rPr>
              <a:t/>
            </a:r>
            <a:br>
              <a:rPr lang="de-DE" altLang="de-DE" dirty="0" smtClean="0">
                <a:latin typeface="Arial" charset="0"/>
                <a:cs typeface="Arial" charset="0"/>
              </a:rPr>
            </a:br>
            <a:endParaRPr lang="de-DE" altLang="de-DE" dirty="0" smtClean="0">
              <a:latin typeface="Arial" charset="0"/>
              <a:cs typeface="Arial" charset="0"/>
            </a:endParaRPr>
          </a:p>
        </p:txBody>
      </p:sp>
      <p:sp>
        <p:nvSpPr>
          <p:cNvPr id="17411"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6A73570A-AFF5-4AD0-A7E1-BE4F19A762EB}" type="slidenum">
              <a:rPr lang="de-DE" altLang="de-DE" sz="1100"/>
              <a:pPr defTabSz="816242" eaLnBrk="1" fontAlgn="base" hangingPunct="1">
                <a:spcBef>
                  <a:spcPct val="0"/>
                </a:spcBef>
                <a:spcAft>
                  <a:spcPct val="0"/>
                </a:spcAft>
                <a:buNone/>
              </a:pPr>
              <a:t>10</a:t>
            </a:fld>
            <a:endParaRPr lang="de-DE" altLang="de-DE" sz="1100"/>
          </a:p>
        </p:txBody>
      </p:sp>
      <p:sp>
        <p:nvSpPr>
          <p:cNvPr id="2" name="AutoShape 2" descr="http://6iee.com/data/uploads/37/394265.jpg"/>
          <p:cNvSpPr>
            <a:spLocks noChangeAspect="1" noChangeArrowheads="1"/>
          </p:cNvSpPr>
          <p:nvPr/>
        </p:nvSpPr>
        <p:spPr bwMode="auto">
          <a:xfrm>
            <a:off x="142537" y="-2866019"/>
            <a:ext cx="7517736" cy="5980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1561" tIns="35780" rIns="71561" bIns="35780" numCol="1" anchor="t" anchorCtr="0" compatLnSpc="1">
            <a:prstTxWarp prst="textNoShape">
              <a:avLst/>
            </a:prstTxWarp>
          </a:bodyPr>
          <a:lstStyle/>
          <a:p>
            <a:endParaRPr lang="de-DE"/>
          </a:p>
        </p:txBody>
      </p:sp>
      <p:pic>
        <p:nvPicPr>
          <p:cNvPr id="43012" name="Picture 4" descr="http://tricialottwilliford.com/wp-content/uploads/2014/03/bigstock-Exclamation-Mark-404722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69" y="1589203"/>
            <a:ext cx="3094211" cy="2794916"/>
          </a:xfrm>
          <a:prstGeom prst="rect">
            <a:avLst/>
          </a:prstGeom>
          <a:noFill/>
          <a:extLst>
            <a:ext uri="{909E8E84-426E-40DD-AFC4-6F175D3DCCD1}">
              <a14:hiddenFill xmlns:a14="http://schemas.microsoft.com/office/drawing/2010/main">
                <a:solidFill>
                  <a:srgbClr val="FFFFFF"/>
                </a:solidFill>
              </a14:hiddenFill>
            </a:ext>
          </a:extLst>
        </p:spPr>
      </p:pic>
      <p:pic>
        <p:nvPicPr>
          <p:cNvPr id="430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392" y="1455834"/>
            <a:ext cx="4112000" cy="315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878" y="1455834"/>
            <a:ext cx="4112514" cy="315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57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304076" y="1059582"/>
            <a:ext cx="8701461" cy="342492"/>
          </a:xfrm>
        </p:spPr>
        <p:txBody>
          <a:bodyPr/>
          <a:lstStyle/>
          <a:p>
            <a:pPr lvl="0"/>
            <a:r>
              <a:rPr lang="de-DE" dirty="0" smtClean="0"/>
              <a:t>3D-Pflichtfelder für Vollbohrer</a:t>
            </a:r>
            <a:r>
              <a:rPr lang="de-DE" dirty="0"/>
              <a:t/>
            </a:r>
            <a:br>
              <a:rPr lang="de-DE" dirty="0"/>
            </a:br>
            <a:r>
              <a:rPr lang="de-DE" altLang="de-DE" dirty="0" smtClean="0">
                <a:latin typeface="Arial" charset="0"/>
                <a:cs typeface="Arial" charset="0"/>
              </a:rPr>
              <a:t/>
            </a:r>
            <a:br>
              <a:rPr lang="de-DE" altLang="de-DE" dirty="0" smtClean="0">
                <a:latin typeface="Arial" charset="0"/>
                <a:cs typeface="Arial" charset="0"/>
              </a:rPr>
            </a:br>
            <a:endParaRPr lang="de-DE" altLang="de-DE" dirty="0" smtClean="0">
              <a:latin typeface="Arial" charset="0"/>
              <a:cs typeface="Arial" charset="0"/>
            </a:endParaRPr>
          </a:p>
        </p:txBody>
      </p:sp>
      <p:sp>
        <p:nvSpPr>
          <p:cNvPr id="17411"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6A73570A-AFF5-4AD0-A7E1-BE4F19A762EB}" type="slidenum">
              <a:rPr lang="de-DE" altLang="de-DE" sz="1100"/>
              <a:pPr defTabSz="816242" eaLnBrk="1" fontAlgn="base" hangingPunct="1">
                <a:spcBef>
                  <a:spcPct val="0"/>
                </a:spcBef>
                <a:spcAft>
                  <a:spcPct val="0"/>
                </a:spcAft>
                <a:buNone/>
              </a:pPr>
              <a:t>11</a:t>
            </a:fld>
            <a:endParaRPr lang="de-DE" altLang="de-DE" sz="1100"/>
          </a:p>
        </p:txBody>
      </p:sp>
      <p:sp>
        <p:nvSpPr>
          <p:cNvPr id="2" name="AutoShape 2" descr="http://6iee.com/data/uploads/37/394265.jpg"/>
          <p:cNvSpPr>
            <a:spLocks noChangeAspect="1" noChangeArrowheads="1"/>
          </p:cNvSpPr>
          <p:nvPr/>
        </p:nvSpPr>
        <p:spPr bwMode="auto">
          <a:xfrm>
            <a:off x="142537" y="-2866019"/>
            <a:ext cx="7517736" cy="5980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1561" tIns="35780" rIns="71561" bIns="35780" numCol="1" anchor="t" anchorCtr="0" compatLnSpc="1">
            <a:prstTxWarp prst="textNoShape">
              <a:avLst/>
            </a:prstTxWarp>
          </a:bodyPr>
          <a:lstStyle/>
          <a:p>
            <a:endParaRPr lang="de-DE"/>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6730" y="1503506"/>
            <a:ext cx="8249612" cy="31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336730" y="1485399"/>
            <a:ext cx="648325" cy="3204000"/>
          </a:xfrm>
          <a:prstGeom prst="rect">
            <a:avLst/>
          </a:prstGeom>
          <a:solidFill>
            <a:schemeClr val="accent1">
              <a:alpha val="19000"/>
            </a:schemeClr>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de-DE"/>
          </a:p>
        </p:txBody>
      </p:sp>
      <p:sp>
        <p:nvSpPr>
          <p:cNvPr id="12" name="Rechteck 11"/>
          <p:cNvSpPr/>
          <p:nvPr/>
        </p:nvSpPr>
        <p:spPr>
          <a:xfrm>
            <a:off x="985056" y="1485399"/>
            <a:ext cx="3704906" cy="3204000"/>
          </a:xfrm>
          <a:prstGeom prst="rect">
            <a:avLst/>
          </a:prstGeom>
          <a:solidFill>
            <a:schemeClr val="accent1">
              <a:alpha val="19000"/>
            </a:schemeClr>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de-DE"/>
          </a:p>
        </p:txBody>
      </p:sp>
      <p:sp>
        <p:nvSpPr>
          <p:cNvPr id="13" name="Rechteck 12"/>
          <p:cNvSpPr/>
          <p:nvPr/>
        </p:nvSpPr>
        <p:spPr>
          <a:xfrm>
            <a:off x="4689961" y="1485399"/>
            <a:ext cx="3888000" cy="3204000"/>
          </a:xfrm>
          <a:prstGeom prst="rect">
            <a:avLst/>
          </a:prstGeom>
          <a:solidFill>
            <a:schemeClr val="accent1">
              <a:alpha val="19000"/>
            </a:schemeClr>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de-DE"/>
          </a:p>
        </p:txBody>
      </p:sp>
      <p:sp>
        <p:nvSpPr>
          <p:cNvPr id="14" name="Rechteck 13"/>
          <p:cNvSpPr/>
          <p:nvPr/>
        </p:nvSpPr>
        <p:spPr>
          <a:xfrm>
            <a:off x="1001153" y="1494452"/>
            <a:ext cx="7585189" cy="108000"/>
          </a:xfrm>
          <a:prstGeom prst="rect">
            <a:avLst/>
          </a:prstGeom>
          <a:solidFill>
            <a:schemeClr val="accent1">
              <a:alpha val="19000"/>
            </a:schemeClr>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de-DE"/>
          </a:p>
        </p:txBody>
      </p:sp>
    </p:spTree>
    <p:extLst>
      <p:ext uri="{BB962C8B-B14F-4D97-AF65-F5344CB8AC3E}">
        <p14:creationId xmlns:p14="http://schemas.microsoft.com/office/powerpoint/2010/main" val="395163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animBg="1"/>
      <p:bldP spid="12" grpId="1" animBg="1"/>
      <p:bldP spid="13" grpId="0" animBg="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304076" y="1059582"/>
            <a:ext cx="8701461" cy="342492"/>
          </a:xfrm>
        </p:spPr>
        <p:txBody>
          <a:bodyPr/>
          <a:lstStyle/>
          <a:p>
            <a:pPr lvl="0"/>
            <a:r>
              <a:rPr lang="de-DE" dirty="0" smtClean="0"/>
              <a:t>Beispiel B5 (Gesamtlänge)</a:t>
            </a:r>
            <a:r>
              <a:rPr lang="de-DE" dirty="0"/>
              <a:t/>
            </a:r>
            <a:br>
              <a:rPr lang="de-DE" dirty="0"/>
            </a:br>
            <a:r>
              <a:rPr lang="de-DE" altLang="de-DE" dirty="0" smtClean="0">
                <a:latin typeface="Arial" charset="0"/>
                <a:cs typeface="Arial" charset="0"/>
              </a:rPr>
              <a:t/>
            </a:r>
            <a:br>
              <a:rPr lang="de-DE" altLang="de-DE" dirty="0" smtClean="0">
                <a:latin typeface="Arial" charset="0"/>
                <a:cs typeface="Arial" charset="0"/>
              </a:rPr>
            </a:br>
            <a:endParaRPr lang="de-DE" altLang="de-DE" dirty="0" smtClean="0">
              <a:latin typeface="Arial" charset="0"/>
              <a:cs typeface="Arial" charset="0"/>
            </a:endParaRPr>
          </a:p>
        </p:txBody>
      </p:sp>
      <p:sp>
        <p:nvSpPr>
          <p:cNvPr id="17411"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6A73570A-AFF5-4AD0-A7E1-BE4F19A762EB}" type="slidenum">
              <a:rPr lang="de-DE" altLang="de-DE" sz="1100"/>
              <a:pPr defTabSz="816242" eaLnBrk="1" fontAlgn="base" hangingPunct="1">
                <a:spcBef>
                  <a:spcPct val="0"/>
                </a:spcBef>
                <a:spcAft>
                  <a:spcPct val="0"/>
                </a:spcAft>
                <a:buNone/>
              </a:pPr>
              <a:t>12</a:t>
            </a:fld>
            <a:endParaRPr lang="de-DE" altLang="de-DE" sz="1100"/>
          </a:p>
        </p:txBody>
      </p:sp>
      <p:sp>
        <p:nvSpPr>
          <p:cNvPr id="2" name="AutoShape 2" descr="http://6iee.com/data/uploads/37/394265.jpg"/>
          <p:cNvSpPr>
            <a:spLocks noChangeAspect="1" noChangeArrowheads="1"/>
          </p:cNvSpPr>
          <p:nvPr/>
        </p:nvSpPr>
        <p:spPr bwMode="auto">
          <a:xfrm>
            <a:off x="142537" y="-2866019"/>
            <a:ext cx="7517736" cy="5980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1561" tIns="35780" rIns="71561" bIns="35780" numCol="1" anchor="t" anchorCtr="0" compatLnSpc="1">
            <a:prstTxWarp prst="textNoShape">
              <a:avLst/>
            </a:prstTxWarp>
          </a:bodyPr>
          <a:lstStyle/>
          <a:p>
            <a:endParaRPr lang="de-DE"/>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18" y="1692225"/>
            <a:ext cx="27696358"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8820643" y="1649872"/>
            <a:ext cx="323357" cy="489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de-DE"/>
          </a:p>
        </p:txBody>
      </p:sp>
      <p:sp>
        <p:nvSpPr>
          <p:cNvPr id="15" name="Abgerundetes Rechteck 14"/>
          <p:cNvSpPr/>
          <p:nvPr/>
        </p:nvSpPr>
        <p:spPr>
          <a:xfrm>
            <a:off x="405240" y="2183589"/>
            <a:ext cx="8311863" cy="245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b="1" dirty="0">
                <a:solidFill>
                  <a:schemeClr val="bg1"/>
                </a:solidFill>
              </a:rPr>
              <a:t>B5 ist Pflichtmerkmal in allen Kategorien aller betrachteten Systeme</a:t>
            </a: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4136" y="2818833"/>
            <a:ext cx="27696358"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bgerundetes Rechteck 20"/>
          <p:cNvSpPr/>
          <p:nvPr/>
        </p:nvSpPr>
        <p:spPr>
          <a:xfrm>
            <a:off x="396434" y="3334727"/>
            <a:ext cx="8311863" cy="245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b="1" dirty="0">
                <a:solidFill>
                  <a:schemeClr val="bg1"/>
                </a:solidFill>
              </a:rPr>
              <a:t>Nur in Ausnahmefällen fehlen Werte für B5</a:t>
            </a:r>
          </a:p>
        </p:txBody>
      </p:sp>
      <p:pic>
        <p:nvPicPr>
          <p:cNvPr id="46085" name="Picture 5" descr="D:\Hilfe\Clipart\Männchen mit 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105" y="1416605"/>
            <a:ext cx="3888432" cy="338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6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2.65514E-6 L -0.62865 -0.00247 " pathEditMode="relative" rAng="0" ptsTypes="AA">
                                      <p:cBhvr>
                                        <p:cTn id="6" dur="3000" fill="hold"/>
                                        <p:tgtEl>
                                          <p:spTgt spid="46083"/>
                                        </p:tgtEl>
                                        <p:attrNameLst>
                                          <p:attrName>ppt_x</p:attrName>
                                          <p:attrName>ppt_y</p:attrName>
                                        </p:attrNameLst>
                                      </p:cBhvr>
                                      <p:rCtr x="-31441" y="-123"/>
                                    </p:animMotion>
                                  </p:childTnLst>
                                </p:cTn>
                              </p:par>
                              <p:par>
                                <p:cTn id="7" presetID="10" presetClass="exit" presetSubtype="0" fill="hold" grpId="0"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par>
                          <p:cTn id="10" fill="hold">
                            <p:stCondLst>
                              <p:cond delay="3000"/>
                            </p:stCondLst>
                            <p:childTnLst>
                              <p:par>
                                <p:cTn id="11" presetID="53" presetClass="entr" presetSubtype="16" fill="hold" grpId="0" nodeType="afterEffect">
                                  <p:stCondLst>
                                    <p:cond delay="15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42" presetClass="path" presetSubtype="0" accel="50000" decel="50000" fill="hold" nodeType="afterEffect">
                                  <p:stCondLst>
                                    <p:cond delay="3000"/>
                                  </p:stCondLst>
                                  <p:childTnLst>
                                    <p:animMotion origin="layout" path="M 8.33333E-7 -8.02717E-7 L -0.41997 -0.00278 " pathEditMode="relative" rAng="0" ptsTypes="AA">
                                      <p:cBhvr>
                                        <p:cTn id="22" dur="5000" fill="hold"/>
                                        <p:tgtEl>
                                          <p:spTgt spid="17"/>
                                        </p:tgtEl>
                                        <p:attrNameLst>
                                          <p:attrName>ppt_x</p:attrName>
                                          <p:attrName>ppt_y</p:attrName>
                                        </p:attrNameLst>
                                      </p:cBhvr>
                                      <p:rCtr x="-20990" y="-154"/>
                                    </p:animMotion>
                                  </p:childTnLst>
                                </p:cTn>
                              </p:par>
                            </p:childTnLst>
                          </p:cTn>
                        </p:par>
                        <p:par>
                          <p:cTn id="23" fill="hold">
                            <p:stCondLst>
                              <p:cond delay="8000"/>
                            </p:stCondLst>
                            <p:childTnLst>
                              <p:par>
                                <p:cTn id="24" presetID="53" presetClass="entr" presetSubtype="16" fill="hold" grpId="0" nodeType="afterEffect">
                                  <p:stCondLst>
                                    <p:cond delay="1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10000"/>
                            </p:stCondLst>
                            <p:childTnLst>
                              <p:par>
                                <p:cTn id="30" presetID="31" presetClass="entr" presetSubtype="0" fill="hold" nodeType="afterEffect">
                                  <p:stCondLst>
                                    <p:cond delay="3000"/>
                                  </p:stCondLst>
                                  <p:childTnLst>
                                    <p:set>
                                      <p:cBhvr>
                                        <p:cTn id="31" dur="1" fill="hold">
                                          <p:stCondLst>
                                            <p:cond delay="0"/>
                                          </p:stCondLst>
                                        </p:cTn>
                                        <p:tgtEl>
                                          <p:spTgt spid="46085"/>
                                        </p:tgtEl>
                                        <p:attrNameLst>
                                          <p:attrName>style.visibility</p:attrName>
                                        </p:attrNameLst>
                                      </p:cBhvr>
                                      <p:to>
                                        <p:strVal val="visible"/>
                                      </p:to>
                                    </p:set>
                                    <p:anim calcmode="lin" valueType="num">
                                      <p:cBhvr>
                                        <p:cTn id="32" dur="1000" fill="hold"/>
                                        <p:tgtEl>
                                          <p:spTgt spid="46085"/>
                                        </p:tgtEl>
                                        <p:attrNameLst>
                                          <p:attrName>ppt_w</p:attrName>
                                        </p:attrNameLst>
                                      </p:cBhvr>
                                      <p:tavLst>
                                        <p:tav tm="0">
                                          <p:val>
                                            <p:fltVal val="0"/>
                                          </p:val>
                                        </p:tav>
                                        <p:tav tm="100000">
                                          <p:val>
                                            <p:strVal val="#ppt_w"/>
                                          </p:val>
                                        </p:tav>
                                      </p:tavLst>
                                    </p:anim>
                                    <p:anim calcmode="lin" valueType="num">
                                      <p:cBhvr>
                                        <p:cTn id="33" dur="1000" fill="hold"/>
                                        <p:tgtEl>
                                          <p:spTgt spid="46085"/>
                                        </p:tgtEl>
                                        <p:attrNameLst>
                                          <p:attrName>ppt_h</p:attrName>
                                        </p:attrNameLst>
                                      </p:cBhvr>
                                      <p:tavLst>
                                        <p:tav tm="0">
                                          <p:val>
                                            <p:fltVal val="0"/>
                                          </p:val>
                                        </p:tav>
                                        <p:tav tm="100000">
                                          <p:val>
                                            <p:strVal val="#ppt_h"/>
                                          </p:val>
                                        </p:tav>
                                      </p:tavLst>
                                    </p:anim>
                                    <p:anim calcmode="lin" valueType="num">
                                      <p:cBhvr>
                                        <p:cTn id="34" dur="1000" fill="hold"/>
                                        <p:tgtEl>
                                          <p:spTgt spid="46085"/>
                                        </p:tgtEl>
                                        <p:attrNameLst>
                                          <p:attrName>style.rotation</p:attrName>
                                        </p:attrNameLst>
                                      </p:cBhvr>
                                      <p:tavLst>
                                        <p:tav tm="0">
                                          <p:val>
                                            <p:fltVal val="90"/>
                                          </p:val>
                                        </p:tav>
                                        <p:tav tm="100000">
                                          <p:val>
                                            <p:fltVal val="0"/>
                                          </p:val>
                                        </p:tav>
                                      </p:tavLst>
                                    </p:anim>
                                    <p:animEffect transition="in" filter="fade">
                                      <p:cBhvr>
                                        <p:cTn id="35" dur="1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293278" y="1059582"/>
            <a:ext cx="8701461" cy="342492"/>
          </a:xfrm>
        </p:spPr>
        <p:txBody>
          <a:bodyPr/>
          <a:lstStyle/>
          <a:p>
            <a:pPr lvl="0"/>
            <a:r>
              <a:rPr lang="de-DE" dirty="0" smtClean="0"/>
              <a:t>Beispiel B71 (Funktionslänge)</a:t>
            </a:r>
            <a:r>
              <a:rPr lang="de-DE" dirty="0"/>
              <a:t/>
            </a:r>
            <a:br>
              <a:rPr lang="de-DE" dirty="0"/>
            </a:br>
            <a:r>
              <a:rPr lang="de-DE" altLang="de-DE" dirty="0" smtClean="0">
                <a:latin typeface="Arial" charset="0"/>
                <a:cs typeface="Arial" charset="0"/>
              </a:rPr>
              <a:t/>
            </a:r>
            <a:br>
              <a:rPr lang="de-DE" altLang="de-DE" dirty="0" smtClean="0">
                <a:latin typeface="Arial" charset="0"/>
                <a:cs typeface="Arial" charset="0"/>
              </a:rPr>
            </a:br>
            <a:endParaRPr lang="de-DE" altLang="de-DE" dirty="0" smtClean="0">
              <a:latin typeface="Arial" charset="0"/>
              <a:cs typeface="Arial" charset="0"/>
            </a:endParaRPr>
          </a:p>
        </p:txBody>
      </p:sp>
      <p:sp>
        <p:nvSpPr>
          <p:cNvPr id="17411"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6A73570A-AFF5-4AD0-A7E1-BE4F19A762EB}" type="slidenum">
              <a:rPr lang="de-DE" altLang="de-DE" sz="1100"/>
              <a:pPr defTabSz="816242" eaLnBrk="1" fontAlgn="base" hangingPunct="1">
                <a:spcBef>
                  <a:spcPct val="0"/>
                </a:spcBef>
                <a:spcAft>
                  <a:spcPct val="0"/>
                </a:spcAft>
                <a:buNone/>
              </a:pPr>
              <a:t>13</a:t>
            </a:fld>
            <a:endParaRPr lang="de-DE" altLang="de-DE" sz="1100"/>
          </a:p>
        </p:txBody>
      </p:sp>
      <p:sp>
        <p:nvSpPr>
          <p:cNvPr id="2" name="AutoShape 2" descr="http://6iee.com/data/uploads/37/394265.jpg"/>
          <p:cNvSpPr>
            <a:spLocks noChangeAspect="1" noChangeArrowheads="1"/>
          </p:cNvSpPr>
          <p:nvPr/>
        </p:nvSpPr>
        <p:spPr bwMode="auto">
          <a:xfrm>
            <a:off x="142537" y="-2866019"/>
            <a:ext cx="7517736" cy="5980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1561" tIns="35780" rIns="71561" bIns="35780" numCol="1" anchor="t" anchorCtr="0" compatLnSpc="1">
            <a:prstTxWarp prst="textNoShape">
              <a:avLst/>
            </a:prstTxWarp>
          </a:bodyPr>
          <a:lstStyle/>
          <a:p>
            <a:endParaRPr lang="de-DE"/>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160" y="1692000"/>
            <a:ext cx="27696358"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8820643" y="1649872"/>
            <a:ext cx="323357" cy="489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de-DE"/>
          </a:p>
        </p:txBody>
      </p:sp>
      <p:sp>
        <p:nvSpPr>
          <p:cNvPr id="15" name="Abgerundetes Rechteck 14"/>
          <p:cNvSpPr/>
          <p:nvPr/>
        </p:nvSpPr>
        <p:spPr>
          <a:xfrm>
            <a:off x="405240" y="2187202"/>
            <a:ext cx="8311863" cy="245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b="1" dirty="0">
                <a:solidFill>
                  <a:schemeClr val="bg1"/>
                </a:solidFill>
              </a:rPr>
              <a:t>B71 wird nur von einem der drei betrachteten Systeme benötigt</a:t>
            </a: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27413" y="2822446"/>
            <a:ext cx="27696357"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bgerundetes Rechteck 20"/>
          <p:cNvSpPr/>
          <p:nvPr/>
        </p:nvSpPr>
        <p:spPr>
          <a:xfrm>
            <a:off x="396434" y="3338340"/>
            <a:ext cx="8311863" cy="245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b="1" dirty="0">
                <a:solidFill>
                  <a:schemeClr val="bg1"/>
                </a:solidFill>
              </a:rPr>
              <a:t>In der Regel liegen keine Werte für B71 vor</a:t>
            </a:r>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76995" y="1129525"/>
            <a:ext cx="3168352" cy="338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20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2.65514E-6 L -0.61545 -0.00247 " pathEditMode="relative" rAng="0" ptsTypes="AA">
                                      <p:cBhvr>
                                        <p:cTn id="6" dur="3000" fill="hold"/>
                                        <p:tgtEl>
                                          <p:spTgt spid="46083"/>
                                        </p:tgtEl>
                                        <p:attrNameLst>
                                          <p:attrName>ppt_x</p:attrName>
                                          <p:attrName>ppt_y</p:attrName>
                                        </p:attrNameLst>
                                      </p:cBhvr>
                                      <p:rCtr x="-30781" y="-123"/>
                                    </p:animMotion>
                                  </p:childTnLst>
                                </p:cTn>
                              </p:par>
                              <p:par>
                                <p:cTn id="7" presetID="10" presetClass="exit" presetSubtype="0" fill="hold" grpId="0"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par>
                          <p:cTn id="10" fill="hold">
                            <p:stCondLst>
                              <p:cond delay="3000"/>
                            </p:stCondLst>
                            <p:childTnLst>
                              <p:par>
                                <p:cTn id="11" presetID="53" presetClass="entr" presetSubtype="16" fill="hold" grpId="0" nodeType="afterEffect">
                                  <p:stCondLst>
                                    <p:cond delay="15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42" presetClass="path" presetSubtype="0" accel="50000" decel="50000" fill="hold" nodeType="afterEffect">
                                  <p:stCondLst>
                                    <p:cond delay="1500"/>
                                  </p:stCondLst>
                                  <p:childTnLst>
                                    <p:animMotion origin="layout" path="M 3.05556E-6 1.72275E-6 L -0.42275 -0.00278 " pathEditMode="relative" rAng="0" ptsTypes="AA">
                                      <p:cBhvr>
                                        <p:cTn id="22" dur="5000" fill="hold"/>
                                        <p:tgtEl>
                                          <p:spTgt spid="17"/>
                                        </p:tgtEl>
                                        <p:attrNameLst>
                                          <p:attrName>ppt_x</p:attrName>
                                          <p:attrName>ppt_y</p:attrName>
                                        </p:attrNameLst>
                                      </p:cBhvr>
                                      <p:rCtr x="-21128" y="-154"/>
                                    </p:animMotion>
                                  </p:childTnLst>
                                </p:cTn>
                              </p:par>
                            </p:childTnLst>
                          </p:cTn>
                        </p:par>
                        <p:par>
                          <p:cTn id="23" fill="hold">
                            <p:stCondLst>
                              <p:cond delay="6500"/>
                            </p:stCondLst>
                            <p:childTnLst>
                              <p:par>
                                <p:cTn id="24" presetID="53" presetClass="entr" presetSubtype="16" fill="hold" grpId="0" nodeType="afterEffect">
                                  <p:stCondLst>
                                    <p:cond delay="1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8500"/>
                            </p:stCondLst>
                            <p:childTnLst>
                              <p:par>
                                <p:cTn id="30" presetID="31" presetClass="entr" presetSubtype="0" fill="hold" nodeType="afterEffect">
                                  <p:stCondLst>
                                    <p:cond delay="30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304076" y="1059582"/>
            <a:ext cx="8701461" cy="342492"/>
          </a:xfrm>
        </p:spPr>
        <p:txBody>
          <a:bodyPr/>
          <a:lstStyle/>
          <a:p>
            <a:pPr lvl="0"/>
            <a:r>
              <a:rPr lang="de-DE" dirty="0" smtClean="0"/>
              <a:t>Lösungsansatz – Weiteres Vorgehen</a:t>
            </a:r>
            <a:r>
              <a:rPr lang="de-DE" dirty="0"/>
              <a:t/>
            </a:r>
            <a:br>
              <a:rPr lang="de-DE" dirty="0"/>
            </a:br>
            <a:r>
              <a:rPr lang="de-DE" altLang="de-DE" dirty="0" smtClean="0">
                <a:latin typeface="Arial" charset="0"/>
                <a:cs typeface="Arial" charset="0"/>
              </a:rPr>
              <a:t/>
            </a:r>
            <a:br>
              <a:rPr lang="de-DE" altLang="de-DE" dirty="0" smtClean="0">
                <a:latin typeface="Arial" charset="0"/>
                <a:cs typeface="Arial" charset="0"/>
              </a:rPr>
            </a:br>
            <a:endParaRPr lang="de-DE" altLang="de-DE" dirty="0" smtClean="0">
              <a:latin typeface="Arial" charset="0"/>
              <a:cs typeface="Arial" charset="0"/>
            </a:endParaRPr>
          </a:p>
        </p:txBody>
      </p:sp>
      <p:sp>
        <p:nvSpPr>
          <p:cNvPr id="17411"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6A73570A-AFF5-4AD0-A7E1-BE4F19A762EB}" type="slidenum">
              <a:rPr lang="de-DE" altLang="de-DE" sz="1100"/>
              <a:pPr defTabSz="816242" eaLnBrk="1" fontAlgn="base" hangingPunct="1">
                <a:spcBef>
                  <a:spcPct val="0"/>
                </a:spcBef>
                <a:spcAft>
                  <a:spcPct val="0"/>
                </a:spcAft>
                <a:buNone/>
              </a:pPr>
              <a:t>14</a:t>
            </a:fld>
            <a:endParaRPr lang="de-DE" altLang="de-DE" sz="1100"/>
          </a:p>
        </p:txBody>
      </p:sp>
      <p:sp>
        <p:nvSpPr>
          <p:cNvPr id="2" name="AutoShape 2" descr="http://6iee.com/data/uploads/37/394265.jpg"/>
          <p:cNvSpPr>
            <a:spLocks noChangeAspect="1" noChangeArrowheads="1"/>
          </p:cNvSpPr>
          <p:nvPr/>
        </p:nvSpPr>
        <p:spPr bwMode="auto">
          <a:xfrm>
            <a:off x="142537" y="-2866019"/>
            <a:ext cx="7517736" cy="5980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1561" tIns="35780" rIns="71561" bIns="35780" numCol="1" anchor="t" anchorCtr="0" compatLnSpc="1">
            <a:prstTxWarp prst="textNoShape">
              <a:avLst/>
            </a:prstTxWarp>
          </a:bodyPr>
          <a:lstStyle/>
          <a:p>
            <a:endParaRPr lang="de-DE"/>
          </a:p>
        </p:txBody>
      </p:sp>
      <p:pic>
        <p:nvPicPr>
          <p:cNvPr id="52226" name="Picture 2" descr="http://chainimage.com/images/solution-1.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58" y="1527974"/>
            <a:ext cx="3060000" cy="3060000"/>
          </a:xfrm>
          <a:prstGeom prst="rect">
            <a:avLst/>
          </a:prstGeom>
          <a:noFill/>
          <a:extLst>
            <a:ext uri="{909E8E84-426E-40DD-AFC4-6F175D3DCCD1}">
              <a14:hiddenFill xmlns:a14="http://schemas.microsoft.com/office/drawing/2010/main">
                <a:solidFill>
                  <a:srgbClr val="FFFFFF"/>
                </a:solidFill>
              </a14:hiddenFill>
            </a:ext>
          </a:extLst>
        </p:spPr>
      </p:pic>
      <p:sp>
        <p:nvSpPr>
          <p:cNvPr id="12" name="Abgerundetes Rechteck 11"/>
          <p:cNvSpPr/>
          <p:nvPr/>
        </p:nvSpPr>
        <p:spPr>
          <a:xfrm>
            <a:off x="3901998" y="1563638"/>
            <a:ext cx="4980219" cy="245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b="1" dirty="0">
                <a:solidFill>
                  <a:schemeClr val="bg1"/>
                </a:solidFill>
              </a:rPr>
              <a:t>B71 wird ausschließlich zur Montage benötigt</a:t>
            </a:r>
          </a:p>
        </p:txBody>
      </p:sp>
      <p:sp>
        <p:nvSpPr>
          <p:cNvPr id="13" name="Abgerundetes Rechteck 12"/>
          <p:cNvSpPr/>
          <p:nvPr/>
        </p:nvSpPr>
        <p:spPr>
          <a:xfrm>
            <a:off x="3901998" y="1907042"/>
            <a:ext cx="4980219" cy="48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b="1" dirty="0">
                <a:solidFill>
                  <a:schemeClr val="bg1"/>
                </a:solidFill>
              </a:rPr>
              <a:t>Andere Systeme verwenden hierfür Koordinatensysteme nach DIN/ISO</a:t>
            </a:r>
            <a:endParaRPr lang="de-DE" dirty="0">
              <a:solidFill>
                <a:schemeClr val="bg1"/>
              </a:solidFill>
            </a:endParaRPr>
          </a:p>
        </p:txBody>
      </p:sp>
      <p:sp>
        <p:nvSpPr>
          <p:cNvPr id="16" name="Abgerundetes Rechteck 15"/>
          <p:cNvSpPr/>
          <p:nvPr/>
        </p:nvSpPr>
        <p:spPr>
          <a:xfrm>
            <a:off x="3901998" y="3278043"/>
            <a:ext cx="4980219" cy="512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b="1" dirty="0">
                <a:solidFill>
                  <a:schemeClr val="bg1"/>
                </a:solidFill>
              </a:rPr>
              <a:t>Entsprechende Empfehlung an den betroffenen Anwendungshersteller aussprechen</a:t>
            </a:r>
          </a:p>
        </p:txBody>
      </p:sp>
      <p:sp>
        <p:nvSpPr>
          <p:cNvPr id="22" name="Abgerundetes Rechteck 21"/>
          <p:cNvSpPr/>
          <p:nvPr/>
        </p:nvSpPr>
        <p:spPr>
          <a:xfrm>
            <a:off x="3901405" y="3892061"/>
            <a:ext cx="4980219" cy="512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b="1" dirty="0">
                <a:solidFill>
                  <a:schemeClr val="bg1"/>
                </a:solidFill>
              </a:rPr>
              <a:t>Prüfen ob B71 aus der Konformitätsklasse 3 herausgenommen werden kann</a:t>
            </a:r>
          </a:p>
        </p:txBody>
      </p:sp>
      <p:sp>
        <p:nvSpPr>
          <p:cNvPr id="3" name="Pfeil nach rechts 2"/>
          <p:cNvSpPr/>
          <p:nvPr/>
        </p:nvSpPr>
        <p:spPr>
          <a:xfrm rot="5400000">
            <a:off x="6024141" y="2546063"/>
            <a:ext cx="734745" cy="58278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de-DE"/>
          </a:p>
        </p:txBody>
      </p:sp>
    </p:spTree>
    <p:extLst>
      <p:ext uri="{BB962C8B-B14F-4D97-AF65-F5344CB8AC3E}">
        <p14:creationId xmlns:p14="http://schemas.microsoft.com/office/powerpoint/2010/main" val="412122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Gekrümmte Verbindung 55"/>
          <p:cNvCxnSpPr/>
          <p:nvPr/>
        </p:nvCxnSpPr>
        <p:spPr>
          <a:xfrm rot="10800000">
            <a:off x="6195549" y="1999950"/>
            <a:ext cx="2686458" cy="302368"/>
          </a:xfrm>
          <a:prstGeom prst="curvedConnector3">
            <a:avLst>
              <a:gd name="adj1" fmla="val 50000"/>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Gekrümmte Verbindung 54"/>
          <p:cNvCxnSpPr/>
          <p:nvPr/>
        </p:nvCxnSpPr>
        <p:spPr>
          <a:xfrm rot="10800000">
            <a:off x="6116815" y="1999950"/>
            <a:ext cx="2641660" cy="522665"/>
          </a:xfrm>
          <a:prstGeom prst="curvedConnector3">
            <a:avLst>
              <a:gd name="adj1" fmla="val 50000"/>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Gekrümmte Verbindung 23"/>
          <p:cNvCxnSpPr/>
          <p:nvPr/>
        </p:nvCxnSpPr>
        <p:spPr>
          <a:xfrm rot="10800000" flipV="1">
            <a:off x="570143" y="2035587"/>
            <a:ext cx="3944843" cy="56154"/>
          </a:xfrm>
          <a:prstGeom prst="curvedConnector3">
            <a:avLst>
              <a:gd name="adj1" fmla="val 50000"/>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Gekrümmte Verbindung 42"/>
          <p:cNvCxnSpPr/>
          <p:nvPr/>
        </p:nvCxnSpPr>
        <p:spPr>
          <a:xfrm rot="10800000" flipV="1">
            <a:off x="570143" y="2037746"/>
            <a:ext cx="3944843" cy="142545"/>
          </a:xfrm>
          <a:prstGeom prst="curvedConnector3">
            <a:avLst>
              <a:gd name="adj1" fmla="val 50000"/>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7174" name="Picture 2"/>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597328" y="1480525"/>
            <a:ext cx="866467" cy="72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984" y="2091741"/>
            <a:ext cx="722180" cy="66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7" name="Titel 1"/>
          <p:cNvSpPr>
            <a:spLocks noGrp="1"/>
          </p:cNvSpPr>
          <p:nvPr>
            <p:ph type="title"/>
          </p:nvPr>
        </p:nvSpPr>
        <p:spPr/>
        <p:txBody>
          <a:bodyPr/>
          <a:lstStyle/>
          <a:p>
            <a:r>
              <a:rPr lang="de-DE" altLang="de-DE" dirty="0" smtClean="0">
                <a:latin typeface="Arial" charset="0"/>
                <a:cs typeface="Arial" charset="0"/>
              </a:rPr>
              <a:t>Ausblick</a:t>
            </a:r>
          </a:p>
        </p:txBody>
      </p:sp>
      <p:sp>
        <p:nvSpPr>
          <p:cNvPr id="7178"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16242" fontAlgn="base">
              <a:spcBef>
                <a:spcPct val="0"/>
              </a:spcBef>
              <a:spcAft>
                <a:spcPct val="0"/>
              </a:spcAft>
            </a:pPr>
            <a:fld id="{7FC5F607-D804-4D48-B441-7B6B3DDD7EC2}" type="slidenum">
              <a:rPr lang="de-DE" altLang="de-DE" smtClean="0">
                <a:latin typeface="Arial" charset="0"/>
                <a:cs typeface="Arial" charset="0"/>
              </a:rPr>
              <a:pPr defTabSz="816242" fontAlgn="base">
                <a:spcBef>
                  <a:spcPct val="0"/>
                </a:spcBef>
                <a:spcAft>
                  <a:spcPct val="0"/>
                </a:spcAft>
              </a:pPr>
              <a:t>15</a:t>
            </a:fld>
            <a:endParaRPr lang="de-DE" altLang="de-DE" smtClean="0">
              <a:latin typeface="Arial" charset="0"/>
              <a:cs typeface="Arial" charset="0"/>
            </a:endParaRPr>
          </a:p>
        </p:txBody>
      </p:sp>
      <p:sp>
        <p:nvSpPr>
          <p:cNvPr id="10" name="Freihandform 9"/>
          <p:cNvSpPr/>
          <p:nvPr/>
        </p:nvSpPr>
        <p:spPr>
          <a:xfrm>
            <a:off x="815847" y="2019388"/>
            <a:ext cx="5911834" cy="2469701"/>
          </a:xfrm>
          <a:custGeom>
            <a:avLst/>
            <a:gdLst>
              <a:gd name="connsiteX0" fmla="*/ 5026145 w 6440683"/>
              <a:gd name="connsiteY0" fmla="*/ 0 h 4310743"/>
              <a:gd name="connsiteX1" fmla="*/ 14758 w 6440683"/>
              <a:gd name="connsiteY1" fmla="*/ 1520041 h 4310743"/>
              <a:gd name="connsiteX2" fmla="*/ 6439309 w 6440683"/>
              <a:gd name="connsiteY2" fmla="*/ 2766950 h 4310743"/>
              <a:gd name="connsiteX3" fmla="*/ 466021 w 6440683"/>
              <a:gd name="connsiteY3" fmla="*/ 4310743 h 4310743"/>
            </a:gdLst>
            <a:ahLst/>
            <a:cxnLst>
              <a:cxn ang="0">
                <a:pos x="connsiteX0" y="connsiteY0"/>
              </a:cxn>
              <a:cxn ang="0">
                <a:pos x="connsiteX1" y="connsiteY1"/>
              </a:cxn>
              <a:cxn ang="0">
                <a:pos x="connsiteX2" y="connsiteY2"/>
              </a:cxn>
              <a:cxn ang="0">
                <a:pos x="connsiteX3" y="connsiteY3"/>
              </a:cxn>
            </a:cxnLst>
            <a:rect l="l" t="t" r="r" b="b"/>
            <a:pathLst>
              <a:path w="6440683" h="4310743">
                <a:moveTo>
                  <a:pt x="5026145" y="0"/>
                </a:moveTo>
                <a:cubicBezTo>
                  <a:pt x="2402688" y="529441"/>
                  <a:pt x="-220769" y="1058883"/>
                  <a:pt x="14758" y="1520041"/>
                </a:cubicBezTo>
                <a:cubicBezTo>
                  <a:pt x="250285" y="1981199"/>
                  <a:pt x="6364099" y="2301833"/>
                  <a:pt x="6439309" y="2766950"/>
                </a:cubicBezTo>
                <a:cubicBezTo>
                  <a:pt x="6514519" y="3232067"/>
                  <a:pt x="3490270" y="3771405"/>
                  <a:pt x="466021" y="43107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endParaRPr lang="de-DE"/>
          </a:p>
        </p:txBody>
      </p:sp>
      <p:sp>
        <p:nvSpPr>
          <p:cNvPr id="13" name="Freihandform 12"/>
          <p:cNvSpPr/>
          <p:nvPr/>
        </p:nvSpPr>
        <p:spPr>
          <a:xfrm>
            <a:off x="2971530" y="1999950"/>
            <a:ext cx="5600971" cy="2678119"/>
          </a:xfrm>
          <a:custGeom>
            <a:avLst/>
            <a:gdLst>
              <a:gd name="connsiteX0" fmla="*/ 3229709 w 6517140"/>
              <a:gd name="connsiteY0" fmla="*/ 0 h 5296395"/>
              <a:gd name="connsiteX1" fmla="*/ 11496 w 6517140"/>
              <a:gd name="connsiteY1" fmla="*/ 1080654 h 5296395"/>
              <a:gd name="connsiteX2" fmla="*/ 2279683 w 6517140"/>
              <a:gd name="connsiteY2" fmla="*/ 1484415 h 5296395"/>
              <a:gd name="connsiteX3" fmla="*/ 5486021 w 6517140"/>
              <a:gd name="connsiteY3" fmla="*/ 1781298 h 5296395"/>
              <a:gd name="connsiteX4" fmla="*/ 6459797 w 6517140"/>
              <a:gd name="connsiteY4" fmla="*/ 3538847 h 5296395"/>
              <a:gd name="connsiteX5" fmla="*/ 4084733 w 6517140"/>
              <a:gd name="connsiteY5" fmla="*/ 5296395 h 529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7140" h="5296395">
                <a:moveTo>
                  <a:pt x="3229709" y="0"/>
                </a:moveTo>
                <a:cubicBezTo>
                  <a:pt x="1699771" y="416626"/>
                  <a:pt x="169834" y="833252"/>
                  <a:pt x="11496" y="1080654"/>
                </a:cubicBezTo>
                <a:cubicBezTo>
                  <a:pt x="-146842" y="1328056"/>
                  <a:pt x="1367262" y="1367641"/>
                  <a:pt x="2279683" y="1484415"/>
                </a:cubicBezTo>
                <a:cubicBezTo>
                  <a:pt x="3192104" y="1601189"/>
                  <a:pt x="4789335" y="1438893"/>
                  <a:pt x="5486021" y="1781298"/>
                </a:cubicBezTo>
                <a:cubicBezTo>
                  <a:pt x="6182707" y="2123703"/>
                  <a:pt x="6693345" y="2952998"/>
                  <a:pt x="6459797" y="3538847"/>
                </a:cubicBezTo>
                <a:cubicBezTo>
                  <a:pt x="6226249" y="4124697"/>
                  <a:pt x="5155491" y="4710546"/>
                  <a:pt x="4084733" y="529639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endParaRPr lang="de-DE"/>
          </a:p>
        </p:txBody>
      </p:sp>
      <p:pic>
        <p:nvPicPr>
          <p:cNvPr id="7181" name="Picture 2" descr="http://www.gymnasium-mengen.de/Bilder81/Aktuelles_2014-15/Maennchen_mit_Fragezeichen.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992" t="19756" r="23856" b="6743"/>
          <a:stretch>
            <a:fillRect/>
          </a:stretch>
        </p:blipFill>
        <p:spPr bwMode="auto">
          <a:xfrm>
            <a:off x="4400958" y="2914614"/>
            <a:ext cx="570161" cy="102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4778"/>
          <a:stretch>
            <a:fillRect/>
          </a:stretch>
        </p:blipFill>
        <p:spPr bwMode="auto">
          <a:xfrm>
            <a:off x="323081" y="2377910"/>
            <a:ext cx="629872" cy="97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3"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2804" y="3444838"/>
            <a:ext cx="954310" cy="68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4" name="Picture 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076" y="2607927"/>
            <a:ext cx="553853" cy="398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5"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6297" y="955700"/>
            <a:ext cx="2663380" cy="117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86" name="Rechteck 13"/>
          <p:cNvSpPr>
            <a:spLocks noChangeArrowheads="1"/>
          </p:cNvSpPr>
          <p:nvPr/>
        </p:nvSpPr>
        <p:spPr bwMode="auto">
          <a:xfrm>
            <a:off x="4971119" y="1736458"/>
            <a:ext cx="1274637" cy="3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561" tIns="35780" rIns="71561" bIns="35780">
            <a:spAutoFit/>
          </a:bodyPr>
          <a:lstStyle/>
          <a:p>
            <a:pPr algn="ctr"/>
            <a:r>
              <a:rPr lang="de-DE" altLang="de-DE">
                <a:solidFill>
                  <a:schemeClr val="accent1"/>
                </a:solidFill>
                <a:cs typeface="Arial" charset="0"/>
              </a:rPr>
              <a:t>Industrie 4.0</a:t>
            </a:r>
          </a:p>
        </p:txBody>
      </p:sp>
      <p:pic>
        <p:nvPicPr>
          <p:cNvPr id="7198" name="Picture 1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8791"/>
          <a:stretch>
            <a:fillRect/>
          </a:stretch>
        </p:blipFill>
        <p:spPr bwMode="auto">
          <a:xfrm>
            <a:off x="1187624" y="3476156"/>
            <a:ext cx="1208333" cy="121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4" descr="X:\BMWi\ebusi-standards\Logo CoCoDeal\Croco_CoCoDeal_RGB.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4874" y="2847823"/>
            <a:ext cx="1959374" cy="5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p:cNvPicPr>
            <a:picLocks noChangeAspect="1" noChangeArrowheads="1"/>
          </p:cNvPicPr>
          <p:nvPr/>
        </p:nvPicPr>
        <p:blipFill>
          <a:blip r:embed="rId1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6615" y="1841185"/>
            <a:ext cx="749846" cy="55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339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6823B695-38C5-4815-92E3-F4B3BDDA06FA}" type="slidenum">
              <a:rPr lang="de-DE" altLang="de-DE" sz="1100"/>
              <a:pPr defTabSz="816242" eaLnBrk="1" fontAlgn="base" hangingPunct="1">
                <a:spcBef>
                  <a:spcPct val="0"/>
                </a:spcBef>
                <a:spcAft>
                  <a:spcPct val="0"/>
                </a:spcAft>
                <a:buNone/>
              </a:pPr>
              <a:t>16</a:t>
            </a:fld>
            <a:endParaRPr lang="de-DE" altLang="de-DE" sz="1100"/>
          </a:p>
        </p:txBody>
      </p:sp>
      <p:sp>
        <p:nvSpPr>
          <p:cNvPr id="18436" name="Rechteck 1"/>
          <p:cNvSpPr>
            <a:spLocks noChangeArrowheads="1"/>
          </p:cNvSpPr>
          <p:nvPr/>
        </p:nvSpPr>
        <p:spPr bwMode="auto">
          <a:xfrm>
            <a:off x="507699" y="4389739"/>
            <a:ext cx="8451684" cy="3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561" tIns="35780" rIns="71561" bIns="35780">
            <a:spAutoFit/>
          </a:bodyPr>
          <a:lstStyle/>
          <a:p>
            <a:r>
              <a:rPr lang="de-DE" altLang="de-DE" u="sng">
                <a:solidFill>
                  <a:srgbClr val="0000FF"/>
                </a:solidFill>
                <a:cs typeface="Arial" charset="0"/>
              </a:rPr>
              <a:t>https</a:t>
            </a:r>
            <a:r>
              <a:rPr lang="de-DE" altLang="de-DE" u="sng">
                <a:solidFill>
                  <a:srgbClr val="0000FF"/>
                </a:solidFill>
              </a:rPr>
              <a:t>://</a:t>
            </a:r>
            <a:r>
              <a:rPr lang="de-DE" altLang="de-DE" u="sng">
                <a:solidFill>
                  <a:srgbClr val="0000FF"/>
                </a:solidFill>
                <a:cs typeface="Arial" charset="0"/>
              </a:rPr>
              <a:t>www.mittelstand-digital.de/DE/Foerderinitiativen/eStandards/cocodeal.html</a:t>
            </a:r>
          </a:p>
        </p:txBody>
      </p:sp>
      <p:sp>
        <p:nvSpPr>
          <p:cNvPr id="18437" name="Inhaltsplatzhalter 2"/>
          <p:cNvSpPr txBox="1">
            <a:spLocks/>
          </p:cNvSpPr>
          <p:nvPr/>
        </p:nvSpPr>
        <p:spPr bwMode="auto">
          <a:xfrm>
            <a:off x="261995" y="1283985"/>
            <a:ext cx="6229485" cy="28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01688" indent="-801688" eaLnBrk="0" hangingPunct="0">
              <a:spcBef>
                <a:spcPct val="20000"/>
              </a:spcBef>
              <a:buFont typeface="Arial" charset="0"/>
              <a:buChar char="•"/>
              <a:defRPr sz="2100">
                <a:solidFill>
                  <a:schemeClr val="tx1"/>
                </a:solidFill>
                <a:latin typeface="Arial" charset="0"/>
                <a:cs typeface="Arial" charset="0"/>
              </a:defRPr>
            </a:lvl1pPr>
            <a:lvl2pPr marL="846138" indent="-325438" eaLnBrk="0" hangingPunct="0">
              <a:spcBef>
                <a:spcPct val="20000"/>
              </a:spcBef>
              <a:buFont typeface="Arial" charset="0"/>
              <a:buChar char="–"/>
              <a:defRPr sz="2100">
                <a:solidFill>
                  <a:schemeClr val="tx1"/>
                </a:solidFill>
                <a:latin typeface="Arial" charset="0"/>
                <a:cs typeface="Arial" charset="0"/>
              </a:defRPr>
            </a:lvl2pPr>
            <a:lvl3pPr marL="1303338" indent="-260350" eaLnBrk="0" hangingPunct="0">
              <a:spcBef>
                <a:spcPct val="20000"/>
              </a:spcBef>
              <a:buFont typeface="Arial" charset="0"/>
              <a:buChar char="•"/>
              <a:defRPr sz="2100">
                <a:solidFill>
                  <a:schemeClr val="tx1"/>
                </a:solidFill>
                <a:latin typeface="Arial" charset="0"/>
                <a:cs typeface="Arial" charset="0"/>
              </a:defRPr>
            </a:lvl3pPr>
            <a:lvl4pPr marL="1824038" indent="-260350" eaLnBrk="0" hangingPunct="0">
              <a:spcBef>
                <a:spcPct val="20000"/>
              </a:spcBef>
              <a:buFont typeface="Arial" charset="0"/>
              <a:buChar char="–"/>
              <a:defRPr sz="2100">
                <a:solidFill>
                  <a:schemeClr val="tx1"/>
                </a:solidFill>
                <a:latin typeface="Arial" charset="0"/>
                <a:cs typeface="Arial" charset="0"/>
              </a:defRPr>
            </a:lvl4pPr>
            <a:lvl5pPr marL="2346325" indent="-260350" eaLnBrk="0" hangingPunct="0">
              <a:spcBef>
                <a:spcPct val="20000"/>
              </a:spcBef>
              <a:buFont typeface="Arial" charset="0"/>
              <a:buChar char="»"/>
              <a:defRPr sz="2100">
                <a:solidFill>
                  <a:schemeClr val="tx1"/>
                </a:solidFill>
                <a:latin typeface="Arial" charset="0"/>
                <a:cs typeface="Arial" charset="0"/>
              </a:defRPr>
            </a:lvl5pPr>
            <a:lvl6pPr marL="2803525" indent="-260350" defTabSz="1042988" eaLnBrk="0" fontAlgn="base" hangingPunct="0">
              <a:spcBef>
                <a:spcPct val="20000"/>
              </a:spcBef>
              <a:spcAft>
                <a:spcPct val="0"/>
              </a:spcAft>
              <a:buFont typeface="Arial" charset="0"/>
              <a:buChar char="»"/>
              <a:defRPr sz="2100">
                <a:solidFill>
                  <a:schemeClr val="tx1"/>
                </a:solidFill>
                <a:latin typeface="Arial" charset="0"/>
                <a:cs typeface="Arial" charset="0"/>
              </a:defRPr>
            </a:lvl6pPr>
            <a:lvl7pPr marL="3260725" indent="-260350" defTabSz="1042988" eaLnBrk="0" fontAlgn="base" hangingPunct="0">
              <a:spcBef>
                <a:spcPct val="20000"/>
              </a:spcBef>
              <a:spcAft>
                <a:spcPct val="0"/>
              </a:spcAft>
              <a:buFont typeface="Arial" charset="0"/>
              <a:buChar char="»"/>
              <a:defRPr sz="2100">
                <a:solidFill>
                  <a:schemeClr val="tx1"/>
                </a:solidFill>
                <a:latin typeface="Arial" charset="0"/>
                <a:cs typeface="Arial" charset="0"/>
              </a:defRPr>
            </a:lvl7pPr>
            <a:lvl8pPr marL="3717925" indent="-260350" defTabSz="1042988" eaLnBrk="0" fontAlgn="base" hangingPunct="0">
              <a:spcBef>
                <a:spcPct val="20000"/>
              </a:spcBef>
              <a:spcAft>
                <a:spcPct val="0"/>
              </a:spcAft>
              <a:buFont typeface="Arial" charset="0"/>
              <a:buChar char="»"/>
              <a:defRPr sz="2100">
                <a:solidFill>
                  <a:schemeClr val="tx1"/>
                </a:solidFill>
                <a:latin typeface="Arial" charset="0"/>
                <a:cs typeface="Arial" charset="0"/>
              </a:defRPr>
            </a:lvl8pPr>
            <a:lvl9pPr marL="4175125" indent="-260350" defTabSz="1042988" eaLnBrk="0" fontAlgn="base" hangingPunct="0">
              <a:spcBef>
                <a:spcPct val="20000"/>
              </a:spcBef>
              <a:spcAft>
                <a:spcPct val="0"/>
              </a:spcAft>
              <a:buFont typeface="Arial" charset="0"/>
              <a:buChar char="»"/>
              <a:defRPr sz="2100">
                <a:solidFill>
                  <a:schemeClr val="tx1"/>
                </a:solidFill>
                <a:latin typeface="Arial" charset="0"/>
                <a:cs typeface="Arial" charset="0"/>
              </a:defRPr>
            </a:lvl9pPr>
          </a:lstStyle>
          <a:p>
            <a:pPr eaLnBrk="1" hangingPunct="1">
              <a:spcBef>
                <a:spcPts val="470"/>
              </a:spcBef>
              <a:buNone/>
            </a:pPr>
            <a:r>
              <a:rPr lang="de-DE" altLang="de-DE" sz="1600" b="1" dirty="0"/>
              <a:t>Ansprechpartner:</a:t>
            </a:r>
          </a:p>
          <a:p>
            <a:pPr eaLnBrk="1" hangingPunct="1">
              <a:spcBef>
                <a:spcPts val="470"/>
              </a:spcBef>
              <a:buNone/>
            </a:pPr>
            <a:r>
              <a:rPr lang="de-DE" altLang="de-DE" sz="1600" b="1" dirty="0"/>
              <a:t>     </a:t>
            </a:r>
            <a:r>
              <a:rPr lang="de-DE" altLang="de-DE" sz="1600" dirty="0"/>
              <a:t>CIMSORCE GmbH</a:t>
            </a:r>
          </a:p>
          <a:p>
            <a:pPr eaLnBrk="1" hangingPunct="1">
              <a:spcBef>
                <a:spcPts val="470"/>
              </a:spcBef>
              <a:buNone/>
            </a:pPr>
            <a:r>
              <a:rPr lang="de-DE" altLang="de-DE" sz="1600" dirty="0"/>
              <a:t>     Kasernenstraße 22</a:t>
            </a:r>
          </a:p>
          <a:p>
            <a:pPr eaLnBrk="1" hangingPunct="1">
              <a:spcBef>
                <a:spcPts val="470"/>
              </a:spcBef>
              <a:buNone/>
            </a:pPr>
            <a:r>
              <a:rPr lang="de-DE" altLang="de-DE" sz="1600" dirty="0"/>
              <a:t>     52064 Aachen</a:t>
            </a:r>
          </a:p>
          <a:p>
            <a:pPr eaLnBrk="1" hangingPunct="1">
              <a:spcBef>
                <a:spcPts val="470"/>
              </a:spcBef>
              <a:buNone/>
            </a:pPr>
            <a:r>
              <a:rPr lang="de-DE" altLang="de-DE" sz="1600" dirty="0"/>
              <a:t>     </a:t>
            </a:r>
          </a:p>
          <a:p>
            <a:pPr eaLnBrk="1" hangingPunct="1">
              <a:spcBef>
                <a:spcPts val="470"/>
              </a:spcBef>
              <a:buNone/>
            </a:pPr>
            <a:r>
              <a:rPr lang="de-DE" altLang="de-DE" sz="1600" dirty="0"/>
              <a:t>     Tel.:       +49 (0) 241 88877 0</a:t>
            </a:r>
          </a:p>
          <a:p>
            <a:pPr eaLnBrk="1" hangingPunct="1">
              <a:spcBef>
                <a:spcPts val="470"/>
              </a:spcBef>
              <a:buNone/>
            </a:pPr>
            <a:r>
              <a:rPr lang="de-DE" altLang="de-DE" sz="1600" dirty="0"/>
              <a:t>     Fax:	    +49 (0) 241 88877 10</a:t>
            </a:r>
          </a:p>
          <a:p>
            <a:pPr eaLnBrk="1" hangingPunct="1">
              <a:spcBef>
                <a:spcPts val="470"/>
              </a:spcBef>
              <a:buNone/>
            </a:pPr>
            <a:r>
              <a:rPr lang="de-DE" altLang="de-DE" sz="1600" dirty="0"/>
              <a:t>     E-Mail:  </a:t>
            </a:r>
            <a:r>
              <a:rPr lang="de-DE" altLang="de-DE" sz="1600" u="sng" dirty="0">
                <a:solidFill>
                  <a:srgbClr val="002060"/>
                </a:solidFill>
              </a:rPr>
              <a:t>info</a:t>
            </a:r>
            <a:r>
              <a:rPr lang="de-DE" altLang="de-DE" sz="1600" u="sng" dirty="0">
                <a:solidFill>
                  <a:srgbClr val="002060"/>
                </a:solidFill>
                <a:hlinkClick r:id="rId2"/>
              </a:rPr>
              <a:t>@cimsource.de</a:t>
            </a:r>
            <a:endParaRPr lang="de-DE" altLang="de-DE" sz="1600" dirty="0">
              <a:solidFill>
                <a:srgbClr val="002060"/>
              </a:solidFill>
            </a:endParaRPr>
          </a:p>
        </p:txBody>
      </p:sp>
      <p:sp>
        <p:nvSpPr>
          <p:cNvPr id="18438" name="Rechteck 2"/>
          <p:cNvSpPr>
            <a:spLocks noChangeArrowheads="1"/>
          </p:cNvSpPr>
          <p:nvPr/>
        </p:nvSpPr>
        <p:spPr bwMode="auto">
          <a:xfrm>
            <a:off x="513128" y="4106809"/>
            <a:ext cx="8005073" cy="3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561" tIns="35780" rIns="71561" bIns="35780">
            <a:spAutoFit/>
          </a:bodyPr>
          <a:lstStyle/>
          <a:p>
            <a:r>
              <a:rPr lang="de-DE" altLang="de-DE" u="sng">
                <a:solidFill>
                  <a:srgbClr val="0000FF"/>
                </a:solidFill>
                <a:cs typeface="Arial" charset="0"/>
              </a:rPr>
              <a:t>http://www.cimsource.com/cocodeal/index.html</a:t>
            </a:r>
          </a:p>
        </p:txBody>
      </p:sp>
      <p:pic>
        <p:nvPicPr>
          <p:cNvPr id="7" name="Picture 4" descr="X:\BMWi\ebusi-standards\Logo CoCoDeal\Croco_CoCoDeal_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2708" y="1491630"/>
            <a:ext cx="5981292" cy="15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nhaltsplatzhalter 2"/>
          <p:cNvSpPr>
            <a:spLocks noGrp="1"/>
          </p:cNvSpPr>
          <p:nvPr>
            <p:ph idx="1"/>
          </p:nvPr>
        </p:nvSpPr>
        <p:spPr>
          <a:xfrm>
            <a:off x="323081" y="1236788"/>
            <a:ext cx="8497838" cy="3639218"/>
          </a:xfrm>
        </p:spPr>
        <p:txBody>
          <a:bodyPr/>
          <a:lstStyle/>
          <a:p>
            <a:pPr>
              <a:defRPr/>
            </a:pPr>
            <a:r>
              <a:rPr lang="de-DE" dirty="0">
                <a:latin typeface="Arial" charset="0"/>
                <a:cs typeface="Arial" charset="0"/>
              </a:rPr>
              <a:t>Das Projekt </a:t>
            </a:r>
            <a:r>
              <a:rPr lang="de-DE" dirty="0" err="1">
                <a:latin typeface="Arial" charset="0"/>
                <a:cs typeface="Arial" charset="0"/>
              </a:rPr>
              <a:t>CoCoDeal</a:t>
            </a:r>
            <a:r>
              <a:rPr lang="de-DE" dirty="0">
                <a:latin typeface="Arial" charset="0"/>
                <a:cs typeface="Arial" charset="0"/>
              </a:rPr>
              <a:t> ist Teil der Förderinitiative </a:t>
            </a:r>
            <a:r>
              <a:rPr lang="de-DE" b="1" dirty="0">
                <a:latin typeface="Arial" charset="0"/>
                <a:cs typeface="Arial" charset="0"/>
              </a:rPr>
              <a:t>„</a:t>
            </a:r>
            <a:r>
              <a:rPr lang="de-DE" b="1" dirty="0" err="1">
                <a:latin typeface="Arial" charset="0"/>
                <a:cs typeface="Arial" charset="0"/>
              </a:rPr>
              <a:t>eStandards</a:t>
            </a:r>
            <a:r>
              <a:rPr lang="de-DE" b="1" dirty="0">
                <a:latin typeface="Arial" charset="0"/>
                <a:cs typeface="Arial" charset="0"/>
              </a:rPr>
              <a:t>: Geschäftsprozesse standardisieren, Erfolg sichern“, </a:t>
            </a:r>
            <a:r>
              <a:rPr lang="de-DE" dirty="0">
                <a:latin typeface="Arial" charset="0"/>
                <a:cs typeface="Arial" charset="0"/>
              </a:rPr>
              <a:t>die im Rahmen des Förderschwerpunkts „</a:t>
            </a:r>
            <a:r>
              <a:rPr lang="de-DE" b="1" dirty="0">
                <a:latin typeface="Arial" charset="0"/>
                <a:cs typeface="Arial" charset="0"/>
              </a:rPr>
              <a:t>Mittelstand-Digital – Strategien zur digitalen Transformation der Unternehmensprozesse</a:t>
            </a:r>
            <a:r>
              <a:rPr lang="de-DE" dirty="0">
                <a:latin typeface="Arial" charset="0"/>
                <a:cs typeface="Arial" charset="0"/>
              </a:rPr>
              <a:t>“ vom Bundesministerium für Wirtschaft und Energie (</a:t>
            </a:r>
            <a:r>
              <a:rPr lang="de-DE" dirty="0" err="1">
                <a:latin typeface="Arial" charset="0"/>
                <a:cs typeface="Arial" charset="0"/>
              </a:rPr>
              <a:t>BMWi</a:t>
            </a:r>
            <a:r>
              <a:rPr lang="de-DE" dirty="0">
                <a:latin typeface="Arial" charset="0"/>
                <a:cs typeface="Arial" charset="0"/>
              </a:rPr>
              <a:t>) gefördert wird. </a:t>
            </a:r>
          </a:p>
          <a:p>
            <a:pPr>
              <a:defRPr/>
            </a:pPr>
            <a:r>
              <a:rPr lang="de-DE" dirty="0"/>
              <a:t>Der Förderschwerpunkt unterstützt gezielt kleine und mittlere Unternehmen (KMU) sowie das Handwerk bei digitalen Transformation sowie der Entwicklung und Nutzung moderner Informations- und Kommunikationstechnologien (IKT).</a:t>
            </a:r>
          </a:p>
          <a:p>
            <a:pPr>
              <a:defRPr/>
            </a:pPr>
            <a:r>
              <a:rPr lang="de-DE" dirty="0">
                <a:latin typeface="Arial" charset="0"/>
                <a:cs typeface="Arial" charset="0"/>
              </a:rPr>
              <a:t>„Mittelstand-Digital“ setzt sich zusammen aus den Förderinitiativen „Mittelstand 4.0 – Digitale Produktions- und Arbeitsprozesse“,  „</a:t>
            </a:r>
            <a:r>
              <a:rPr lang="de-DE" dirty="0" err="1">
                <a:latin typeface="Arial" charset="0"/>
                <a:cs typeface="Arial" charset="0"/>
              </a:rPr>
              <a:t>eStandards</a:t>
            </a:r>
            <a:r>
              <a:rPr lang="de-DE" dirty="0">
                <a:latin typeface="Arial" charset="0"/>
                <a:cs typeface="Arial" charset="0"/>
              </a:rPr>
              <a:t>: Geschäftsprozesse standardisieren, Erfolg sichern“ und „Einfach intuitiv – </a:t>
            </a:r>
            <a:r>
              <a:rPr lang="de-DE" dirty="0" err="1">
                <a:latin typeface="Arial" charset="0"/>
                <a:cs typeface="Arial" charset="0"/>
              </a:rPr>
              <a:t>Usability</a:t>
            </a:r>
            <a:r>
              <a:rPr lang="de-DE" dirty="0">
                <a:latin typeface="Arial" charset="0"/>
                <a:cs typeface="Arial" charset="0"/>
              </a:rPr>
              <a:t> für den Mittelstand“. </a:t>
            </a:r>
          </a:p>
          <a:p>
            <a:pPr>
              <a:defRPr/>
            </a:pPr>
            <a:r>
              <a:rPr lang="de-DE" dirty="0">
                <a:latin typeface="Arial" charset="0"/>
                <a:cs typeface="Arial" charset="0"/>
              </a:rPr>
              <a:t>Weitere Informationen finden Sie unter </a:t>
            </a:r>
            <a:r>
              <a:rPr lang="de-DE" u="sng" dirty="0">
                <a:latin typeface="Arial" charset="0"/>
                <a:cs typeface="Arial" charset="0"/>
                <a:hlinkClick r:id="rId2"/>
              </a:rPr>
              <a:t>www.mittelstand-digital.de</a:t>
            </a:r>
            <a:r>
              <a:rPr lang="de-DE" dirty="0">
                <a:latin typeface="Arial" charset="0"/>
                <a:cs typeface="Arial" charset="0"/>
              </a:rPr>
              <a:t>.</a:t>
            </a:r>
          </a:p>
          <a:p>
            <a:pPr marL="0" indent="0" eaLnBrk="1" hangingPunct="1">
              <a:lnSpc>
                <a:spcPts val="2035"/>
              </a:lnSpc>
              <a:spcBef>
                <a:spcPct val="0"/>
              </a:spcBef>
              <a:buNone/>
              <a:defRPr/>
            </a:pPr>
            <a:r>
              <a:rPr lang="de-DE" altLang="de-DE" dirty="0">
                <a:latin typeface="Arial" charset="0"/>
                <a:cs typeface="Arial" charset="0"/>
              </a:rPr>
              <a:t/>
            </a:r>
            <a:br>
              <a:rPr lang="de-DE" altLang="de-DE" dirty="0">
                <a:latin typeface="Arial" charset="0"/>
                <a:cs typeface="Arial" charset="0"/>
              </a:rPr>
            </a:br>
            <a:endParaRPr lang="de-DE" altLang="de-DE" dirty="0">
              <a:latin typeface="Arial" charset="0"/>
              <a:cs typeface="Arial" charset="0"/>
            </a:endParaRPr>
          </a:p>
        </p:txBody>
      </p:sp>
      <p:sp>
        <p:nvSpPr>
          <p:cNvPr id="19459"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1216B2AD-52A7-4187-83D1-98009B0D9D97}" type="slidenum">
              <a:rPr lang="de-DE" altLang="de-DE" sz="1100"/>
              <a:pPr defTabSz="816242" eaLnBrk="1" fontAlgn="base" hangingPunct="1">
                <a:spcBef>
                  <a:spcPct val="0"/>
                </a:spcBef>
                <a:spcAft>
                  <a:spcPct val="0"/>
                </a:spcAft>
                <a:buNone/>
              </a:pPr>
              <a:t>17</a:t>
            </a:fld>
            <a:endParaRPr lang="de-DE" altLang="de-DE" sz="11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altLang="de-DE" smtClean="0">
                <a:latin typeface="Arial" charset="0"/>
                <a:cs typeface="Arial" charset="0"/>
              </a:rPr>
              <a:t>Industrie 4.0</a:t>
            </a:r>
          </a:p>
        </p:txBody>
      </p:sp>
      <p:sp>
        <p:nvSpPr>
          <p:cNvPr id="5123"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16242" fontAlgn="base">
              <a:spcBef>
                <a:spcPct val="0"/>
              </a:spcBef>
              <a:spcAft>
                <a:spcPct val="0"/>
              </a:spcAft>
            </a:pPr>
            <a:fld id="{F1A3B737-EF17-468F-8002-546A1357379B}" type="slidenum">
              <a:rPr lang="de-DE" altLang="de-DE" smtClean="0">
                <a:latin typeface="Arial" charset="0"/>
                <a:cs typeface="Arial" charset="0"/>
              </a:rPr>
              <a:pPr defTabSz="816242" fontAlgn="base">
                <a:spcBef>
                  <a:spcPct val="0"/>
                </a:spcBef>
                <a:spcAft>
                  <a:spcPct val="0"/>
                </a:spcAft>
              </a:pPr>
              <a:t>2</a:t>
            </a:fld>
            <a:endParaRPr lang="de-DE" altLang="de-DE" smtClean="0">
              <a:latin typeface="Arial" charset="0"/>
              <a:cs typeface="Arial" charset="0"/>
            </a:endParaRPr>
          </a:p>
        </p:txBody>
      </p:sp>
      <p:sp>
        <p:nvSpPr>
          <p:cNvPr id="6" name="Textfeld 5"/>
          <p:cNvSpPr txBox="1"/>
          <p:nvPr/>
        </p:nvSpPr>
        <p:spPr>
          <a:xfrm>
            <a:off x="4211213" y="1815216"/>
            <a:ext cx="4070018" cy="410813"/>
          </a:xfrm>
          <a:prstGeom prst="rect">
            <a:avLst/>
          </a:prstGeom>
          <a:noFill/>
        </p:spPr>
        <p:txBody>
          <a:bodyPr wrap="none" lIns="71561" tIns="35780" rIns="71561" bIns="35780">
            <a:spAutoFit/>
          </a:bodyPr>
          <a:lstStyle/>
          <a:p>
            <a:pPr>
              <a:defRPr/>
            </a:pPr>
            <a:r>
              <a:rPr lang="de-DE" sz="2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CYBER-PHYSICAL SYSTEMS</a:t>
            </a:r>
          </a:p>
        </p:txBody>
      </p:sp>
      <p:sp>
        <p:nvSpPr>
          <p:cNvPr id="7" name="Textfeld 6"/>
          <p:cNvSpPr txBox="1"/>
          <p:nvPr/>
        </p:nvSpPr>
        <p:spPr>
          <a:xfrm>
            <a:off x="683569" y="3617438"/>
            <a:ext cx="2783062" cy="364647"/>
          </a:xfrm>
          <a:prstGeom prst="rect">
            <a:avLst/>
          </a:prstGeom>
          <a:noFill/>
        </p:spPr>
        <p:txBody>
          <a:bodyPr wrap="none" lIns="71561" tIns="35780" rIns="71561" bIns="35780">
            <a:spAutoFit/>
          </a:bodyPr>
          <a:lstStyle/>
          <a:p>
            <a:pPr>
              <a:defRPr/>
            </a:pPr>
            <a:r>
              <a:rPr lang="de-DE" sz="19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INTERNET DER DINGE</a:t>
            </a:r>
          </a:p>
        </p:txBody>
      </p:sp>
      <p:sp>
        <p:nvSpPr>
          <p:cNvPr id="8" name="Textfeld 7"/>
          <p:cNvSpPr txBox="1"/>
          <p:nvPr/>
        </p:nvSpPr>
        <p:spPr>
          <a:xfrm>
            <a:off x="4767560" y="3601097"/>
            <a:ext cx="3523393" cy="410813"/>
          </a:xfrm>
          <a:prstGeom prst="rect">
            <a:avLst/>
          </a:prstGeom>
          <a:noFill/>
        </p:spPr>
        <p:txBody>
          <a:bodyPr wrap="none" lIns="71561" tIns="35780" rIns="71561" bIns="35780">
            <a:spAutoFit/>
          </a:bodyPr>
          <a:lstStyle/>
          <a:p>
            <a:pPr>
              <a:defRPr/>
            </a:pPr>
            <a:r>
              <a:rPr lang="de-DE" sz="2200" dirty="0">
                <a:ln w="10160">
                  <a:solidFill>
                    <a:schemeClr val="accent1"/>
                  </a:solidFill>
                  <a:prstDash val="solid"/>
                </a:ln>
                <a:solidFill>
                  <a:srgbClr val="FFFFFF"/>
                </a:solidFill>
                <a:effectLst>
                  <a:outerShdw blurRad="38100" dist="32000" dir="5400000" algn="tl">
                    <a:srgbClr val="000000">
                      <a:alpha val="30000"/>
                    </a:srgbClr>
                  </a:outerShdw>
                </a:effectLst>
              </a:rPr>
              <a:t>INTERNET DER DIENSTE</a:t>
            </a:r>
          </a:p>
        </p:txBody>
      </p:sp>
      <p:sp>
        <p:nvSpPr>
          <p:cNvPr id="9" name="Textfeld 8"/>
          <p:cNvSpPr txBox="1"/>
          <p:nvPr/>
        </p:nvSpPr>
        <p:spPr>
          <a:xfrm>
            <a:off x="683569" y="2149269"/>
            <a:ext cx="2782550" cy="410813"/>
          </a:xfrm>
          <a:prstGeom prst="rect">
            <a:avLst/>
          </a:prstGeom>
          <a:noFill/>
        </p:spPr>
        <p:txBody>
          <a:bodyPr wrap="none" lIns="71561" tIns="35780" rIns="71561" bIns="35780">
            <a:spAutoFit/>
          </a:bodyPr>
          <a:lstStyle/>
          <a:p>
            <a:pPr>
              <a:defRPr/>
            </a:pPr>
            <a:r>
              <a:rPr lang="de-DE" sz="2200" dirty="0">
                <a:ln w="10160">
                  <a:solidFill>
                    <a:schemeClr val="accent1"/>
                  </a:solidFill>
                  <a:prstDash val="solid"/>
                </a:ln>
                <a:solidFill>
                  <a:srgbClr val="FFFFFF"/>
                </a:solidFill>
                <a:effectLst>
                  <a:outerShdw blurRad="38100" dist="32000" dir="5400000" algn="tl">
                    <a:srgbClr val="000000">
                      <a:alpha val="30000"/>
                    </a:srgbClr>
                  </a:outerShdw>
                </a:effectLst>
              </a:rPr>
              <a:t>SMART PRODUCTS</a:t>
            </a:r>
          </a:p>
        </p:txBody>
      </p:sp>
      <p:sp>
        <p:nvSpPr>
          <p:cNvPr id="10" name="Textfeld 9"/>
          <p:cNvSpPr txBox="1"/>
          <p:nvPr/>
        </p:nvSpPr>
        <p:spPr>
          <a:xfrm>
            <a:off x="6192487" y="2497464"/>
            <a:ext cx="2093258" cy="410813"/>
          </a:xfrm>
          <a:prstGeom prst="rect">
            <a:avLst/>
          </a:prstGeom>
          <a:noFill/>
        </p:spPr>
        <p:txBody>
          <a:bodyPr wrap="none" lIns="71561" tIns="35780" rIns="71561" bIns="35780">
            <a:spAutoFit/>
          </a:bodyPr>
          <a:lstStyle/>
          <a:p>
            <a:pPr>
              <a:defRPr/>
            </a:pPr>
            <a:r>
              <a:rPr lang="de-DE" sz="2200" dirty="0">
                <a:ln w="10160">
                  <a:solidFill>
                    <a:schemeClr val="accent1"/>
                  </a:solidFill>
                  <a:prstDash val="solid"/>
                </a:ln>
                <a:solidFill>
                  <a:srgbClr val="FFFFFF"/>
                </a:solidFill>
                <a:effectLst>
                  <a:outerShdw blurRad="38100" dist="32000" dir="5400000" algn="tl">
                    <a:srgbClr val="000000">
                      <a:alpha val="30000"/>
                    </a:srgbClr>
                  </a:outerShdw>
                </a:effectLst>
              </a:rPr>
              <a:t>SMART GRIDS</a:t>
            </a:r>
          </a:p>
        </p:txBody>
      </p:sp>
      <p:sp>
        <p:nvSpPr>
          <p:cNvPr id="11" name="Textfeld 10"/>
          <p:cNvSpPr txBox="1"/>
          <p:nvPr/>
        </p:nvSpPr>
        <p:spPr>
          <a:xfrm>
            <a:off x="2473864" y="2825938"/>
            <a:ext cx="3217925" cy="503146"/>
          </a:xfrm>
          <a:prstGeom prst="rect">
            <a:avLst/>
          </a:prstGeom>
          <a:noFill/>
        </p:spPr>
        <p:txBody>
          <a:bodyPr wrap="none" lIns="71561" tIns="35780" rIns="71561" bIns="35780">
            <a:spAutoFit/>
          </a:bodyPr>
          <a:lstStyle/>
          <a:p>
            <a:pPr>
              <a:defRPr/>
            </a:pPr>
            <a:r>
              <a:rPr lang="de-DE"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SMART FACTORY</a:t>
            </a:r>
          </a:p>
        </p:txBody>
      </p:sp>
      <p:sp>
        <p:nvSpPr>
          <p:cNvPr id="12" name="Textfeld 11"/>
          <p:cNvSpPr txBox="1"/>
          <p:nvPr/>
        </p:nvSpPr>
        <p:spPr>
          <a:xfrm>
            <a:off x="683569" y="1472601"/>
            <a:ext cx="5717905" cy="410813"/>
          </a:xfrm>
          <a:prstGeom prst="rect">
            <a:avLst/>
          </a:prstGeom>
          <a:noFill/>
        </p:spPr>
        <p:txBody>
          <a:bodyPr wrap="none" lIns="71561" tIns="35780" rIns="71561" bIns="35780">
            <a:spAutoFit/>
          </a:bodyPr>
          <a:lstStyle>
            <a:defPPr>
              <a:defRPr lang="de-DE"/>
            </a:defPPr>
            <a:lvl1pPr>
              <a:defRPr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pPr>
              <a:defRPr/>
            </a:pPr>
            <a:r>
              <a:rPr lang="de-DE" sz="2200" b="0" spc="0" dirty="0">
                <a:ln w="10160">
                  <a:solidFill>
                    <a:schemeClr val="accent1"/>
                  </a:solidFill>
                  <a:prstDash val="solid"/>
                </a:ln>
                <a:solidFill>
                  <a:srgbClr val="FFFFFF"/>
                </a:solidFill>
                <a:effectLst>
                  <a:outerShdw blurRad="38100" dist="32000" dir="5400000" algn="tl">
                    <a:srgbClr val="000000">
                      <a:alpha val="30000"/>
                    </a:srgbClr>
                  </a:outerShdw>
                </a:effectLst>
              </a:rPr>
              <a:t>DIE VIERTE INDUSTRIELLE REVOLUTION</a:t>
            </a:r>
          </a:p>
        </p:txBody>
      </p:sp>
      <p:sp>
        <p:nvSpPr>
          <p:cNvPr id="13" name="Textfeld 12"/>
          <p:cNvSpPr txBox="1"/>
          <p:nvPr/>
        </p:nvSpPr>
        <p:spPr>
          <a:xfrm>
            <a:off x="5800649" y="3268012"/>
            <a:ext cx="2555436" cy="364647"/>
          </a:xfrm>
          <a:prstGeom prst="rect">
            <a:avLst/>
          </a:prstGeom>
          <a:noFill/>
        </p:spPr>
        <p:txBody>
          <a:bodyPr wrap="none" lIns="71561" tIns="35780" rIns="71561" bIns="35780">
            <a:spAutoFit/>
          </a:bodyPr>
          <a:lstStyle/>
          <a:p>
            <a:pPr>
              <a:defRPr/>
            </a:pPr>
            <a:r>
              <a:rPr lang="de-DE" sz="1900" dirty="0">
                <a:ln w="10160">
                  <a:solidFill>
                    <a:schemeClr val="accent1"/>
                  </a:solidFill>
                  <a:prstDash val="solid"/>
                </a:ln>
                <a:solidFill>
                  <a:srgbClr val="FFFFFF"/>
                </a:solidFill>
                <a:effectLst>
                  <a:outerShdw blurRad="38100" dist="32000" dir="5400000" algn="tl">
                    <a:srgbClr val="000000">
                      <a:alpha val="30000"/>
                    </a:srgbClr>
                  </a:outerShdw>
                </a:effectLst>
              </a:rPr>
              <a:t>CLOUD COMPUTING</a:t>
            </a:r>
          </a:p>
        </p:txBody>
      </p:sp>
      <p:sp>
        <p:nvSpPr>
          <p:cNvPr id="14" name="Textfeld 13"/>
          <p:cNvSpPr txBox="1"/>
          <p:nvPr/>
        </p:nvSpPr>
        <p:spPr>
          <a:xfrm>
            <a:off x="5504549" y="2524254"/>
            <a:ext cx="687938" cy="364647"/>
          </a:xfrm>
          <a:prstGeom prst="rect">
            <a:avLst/>
          </a:prstGeom>
          <a:noFill/>
        </p:spPr>
        <p:txBody>
          <a:bodyPr wrap="none" lIns="71561" tIns="35780" rIns="71561" bIns="35780">
            <a:spAutoFit/>
          </a:bodyPr>
          <a:lstStyle/>
          <a:p>
            <a:pPr>
              <a:defRPr/>
            </a:pPr>
            <a:r>
              <a:rPr lang="de-DE" sz="1900" dirty="0">
                <a:ln w="10160">
                  <a:solidFill>
                    <a:schemeClr val="accent1"/>
                  </a:solidFill>
                  <a:prstDash val="solid"/>
                </a:ln>
                <a:solidFill>
                  <a:srgbClr val="FFFFFF"/>
                </a:solidFill>
                <a:effectLst>
                  <a:outerShdw blurRad="38100" dist="32000" dir="5400000" algn="tl">
                    <a:srgbClr val="000000">
                      <a:alpha val="30000"/>
                    </a:srgbClr>
                  </a:outerShdw>
                </a:effectLst>
              </a:rPr>
              <a:t>M2M</a:t>
            </a:r>
          </a:p>
        </p:txBody>
      </p:sp>
      <p:sp>
        <p:nvSpPr>
          <p:cNvPr id="15" name="Textfeld 14"/>
          <p:cNvSpPr txBox="1"/>
          <p:nvPr/>
        </p:nvSpPr>
        <p:spPr>
          <a:xfrm>
            <a:off x="5597208" y="2865042"/>
            <a:ext cx="1006935" cy="410813"/>
          </a:xfrm>
          <a:prstGeom prst="rect">
            <a:avLst/>
          </a:prstGeom>
          <a:noFill/>
        </p:spPr>
        <p:txBody>
          <a:bodyPr wrap="none" lIns="71561" tIns="35780" rIns="71561" bIns="35780">
            <a:spAutoFit/>
          </a:bodyPr>
          <a:lstStyle/>
          <a:p>
            <a:pPr>
              <a:defRPr/>
            </a:pPr>
            <a:r>
              <a:rPr lang="de-DE" sz="2200" dirty="0" err="1">
                <a:ln w="10160">
                  <a:solidFill>
                    <a:schemeClr val="accent1"/>
                  </a:solidFill>
                  <a:prstDash val="solid"/>
                </a:ln>
                <a:solidFill>
                  <a:srgbClr val="FFFFFF"/>
                </a:solidFill>
                <a:effectLst>
                  <a:outerShdw blurRad="38100" dist="32000" dir="5400000" algn="tl">
                    <a:srgbClr val="000000">
                      <a:alpha val="30000"/>
                    </a:srgbClr>
                  </a:outerShdw>
                </a:effectLst>
              </a:rPr>
              <a:t>SysLM</a:t>
            </a:r>
            <a:endParaRPr lang="de-DE" sz="2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6" name="Textfeld 15"/>
          <p:cNvSpPr txBox="1"/>
          <p:nvPr/>
        </p:nvSpPr>
        <p:spPr>
          <a:xfrm>
            <a:off x="5440140" y="2195577"/>
            <a:ext cx="2919318" cy="318480"/>
          </a:xfrm>
          <a:prstGeom prst="rect">
            <a:avLst/>
          </a:prstGeom>
          <a:noFill/>
        </p:spPr>
        <p:txBody>
          <a:bodyPr wrap="none" lIns="71561" tIns="35780" rIns="71561" bIns="35780">
            <a:spAutoFit/>
          </a:bodyPr>
          <a:lstStyle/>
          <a:p>
            <a:pPr>
              <a:defRPr/>
            </a:pPr>
            <a:r>
              <a:rPr lang="de-DE" dirty="0">
                <a:ln w="10160">
                  <a:solidFill>
                    <a:schemeClr val="accent1"/>
                  </a:solidFill>
                  <a:prstDash val="solid"/>
                </a:ln>
                <a:solidFill>
                  <a:srgbClr val="FFFFFF"/>
                </a:solidFill>
                <a:effectLst>
                  <a:outerShdw blurRad="38100" dist="32000" dir="5400000" algn="tl">
                    <a:srgbClr val="000000">
                      <a:alpha val="30000"/>
                    </a:srgbClr>
                  </a:outerShdw>
                </a:effectLst>
              </a:rPr>
              <a:t>PREDICTIVE MAINTENANCE</a:t>
            </a:r>
          </a:p>
        </p:txBody>
      </p:sp>
      <p:sp>
        <p:nvSpPr>
          <p:cNvPr id="17" name="Textfeld 16"/>
          <p:cNvSpPr txBox="1"/>
          <p:nvPr/>
        </p:nvSpPr>
        <p:spPr>
          <a:xfrm>
            <a:off x="3603557" y="2535296"/>
            <a:ext cx="2006183" cy="318480"/>
          </a:xfrm>
          <a:prstGeom prst="rect">
            <a:avLst/>
          </a:prstGeom>
          <a:noFill/>
        </p:spPr>
        <p:txBody>
          <a:bodyPr wrap="none" lIns="71561" tIns="35780" rIns="71561" bIns="35780">
            <a:spAutoFit/>
          </a:bodyPr>
          <a:lstStyle/>
          <a:p>
            <a:pPr>
              <a:defRPr/>
            </a:pPr>
            <a:r>
              <a:rPr lang="de-DE" dirty="0">
                <a:ln w="10160">
                  <a:solidFill>
                    <a:schemeClr val="accent1"/>
                  </a:solidFill>
                  <a:prstDash val="solid"/>
                </a:ln>
                <a:solidFill>
                  <a:srgbClr val="FFFFFF"/>
                </a:solidFill>
                <a:effectLst>
                  <a:outerShdw blurRad="38100" dist="32000" dir="5400000" algn="tl">
                    <a:srgbClr val="000000">
                      <a:alpha val="30000"/>
                    </a:srgbClr>
                  </a:outerShdw>
                </a:effectLst>
              </a:rPr>
              <a:t>SMART LOGISTICS</a:t>
            </a:r>
          </a:p>
        </p:txBody>
      </p:sp>
      <p:sp>
        <p:nvSpPr>
          <p:cNvPr id="18" name="Textfeld 17"/>
          <p:cNvSpPr txBox="1"/>
          <p:nvPr/>
        </p:nvSpPr>
        <p:spPr>
          <a:xfrm>
            <a:off x="734561" y="3321515"/>
            <a:ext cx="2015801" cy="318480"/>
          </a:xfrm>
          <a:prstGeom prst="rect">
            <a:avLst/>
          </a:prstGeom>
          <a:noFill/>
        </p:spPr>
        <p:txBody>
          <a:bodyPr wrap="none" lIns="71561" tIns="35780" rIns="71561" bIns="35780">
            <a:spAutoFit/>
          </a:bodyPr>
          <a:lstStyle/>
          <a:p>
            <a:pPr>
              <a:defRPr/>
            </a:pPr>
            <a:r>
              <a:rPr lang="de-DE" dirty="0">
                <a:ln w="10160">
                  <a:solidFill>
                    <a:schemeClr val="accent1"/>
                  </a:solidFill>
                  <a:prstDash val="solid"/>
                </a:ln>
                <a:solidFill>
                  <a:srgbClr val="FFFFFF"/>
                </a:solidFill>
                <a:effectLst>
                  <a:outerShdw blurRad="38100" dist="32000" dir="5400000" algn="tl">
                    <a:srgbClr val="000000">
                      <a:alpha val="30000"/>
                    </a:srgbClr>
                  </a:outerShdw>
                </a:effectLst>
              </a:rPr>
              <a:t>SMART BUILDINGS</a:t>
            </a:r>
          </a:p>
        </p:txBody>
      </p:sp>
      <p:sp>
        <p:nvSpPr>
          <p:cNvPr id="19" name="Textfeld 18"/>
          <p:cNvSpPr txBox="1"/>
          <p:nvPr/>
        </p:nvSpPr>
        <p:spPr>
          <a:xfrm>
            <a:off x="731850" y="2937338"/>
            <a:ext cx="1869928" cy="318480"/>
          </a:xfrm>
          <a:prstGeom prst="rect">
            <a:avLst/>
          </a:prstGeom>
          <a:noFill/>
        </p:spPr>
        <p:txBody>
          <a:bodyPr wrap="none" lIns="71561" tIns="35780" rIns="71561" bIns="35780">
            <a:spAutoFit/>
          </a:bodyPr>
          <a:lstStyle/>
          <a:p>
            <a:pPr>
              <a:defRPr/>
            </a:pPr>
            <a:r>
              <a:rPr lang="de-DE" dirty="0">
                <a:ln w="10160">
                  <a:solidFill>
                    <a:schemeClr val="accent1"/>
                  </a:solidFill>
                  <a:prstDash val="solid"/>
                </a:ln>
                <a:solidFill>
                  <a:srgbClr val="FFFFFF"/>
                </a:solidFill>
                <a:effectLst>
                  <a:outerShdw blurRad="38100" dist="32000" dir="5400000" algn="tl">
                    <a:srgbClr val="000000">
                      <a:alpha val="30000"/>
                    </a:srgbClr>
                  </a:outerShdw>
                </a:effectLst>
              </a:rPr>
              <a:t>SMART MOBILITY</a:t>
            </a:r>
          </a:p>
        </p:txBody>
      </p:sp>
      <p:sp>
        <p:nvSpPr>
          <p:cNvPr id="20" name="Textfeld 19"/>
          <p:cNvSpPr txBox="1"/>
          <p:nvPr/>
        </p:nvSpPr>
        <p:spPr>
          <a:xfrm>
            <a:off x="2955485" y="1854133"/>
            <a:ext cx="1243282" cy="364647"/>
          </a:xfrm>
          <a:prstGeom prst="rect">
            <a:avLst/>
          </a:prstGeom>
          <a:noFill/>
        </p:spPr>
        <p:txBody>
          <a:bodyPr wrap="none" lIns="71561" tIns="35780" rIns="71561" bIns="35780">
            <a:spAutoFit/>
          </a:bodyPr>
          <a:lstStyle/>
          <a:p>
            <a:pPr>
              <a:defRPr/>
            </a:pPr>
            <a:r>
              <a:rPr lang="de-DE" sz="1900" dirty="0">
                <a:ln w="10160">
                  <a:solidFill>
                    <a:schemeClr val="accent1"/>
                  </a:solidFill>
                  <a:prstDash val="solid"/>
                </a:ln>
                <a:solidFill>
                  <a:srgbClr val="FFFFFF"/>
                </a:solidFill>
                <a:effectLst>
                  <a:outerShdw blurRad="38100" dist="32000" dir="5400000" algn="tl">
                    <a:srgbClr val="000000">
                      <a:alpha val="30000"/>
                    </a:srgbClr>
                  </a:outerShdw>
                </a:effectLst>
              </a:rPr>
              <a:t>BIG DATA</a:t>
            </a:r>
          </a:p>
        </p:txBody>
      </p:sp>
      <p:sp>
        <p:nvSpPr>
          <p:cNvPr id="21" name="Textfeld 20"/>
          <p:cNvSpPr txBox="1"/>
          <p:nvPr/>
        </p:nvSpPr>
        <p:spPr>
          <a:xfrm>
            <a:off x="683570" y="2539337"/>
            <a:ext cx="2908097" cy="318480"/>
          </a:xfrm>
          <a:prstGeom prst="rect">
            <a:avLst/>
          </a:prstGeom>
          <a:noFill/>
        </p:spPr>
        <p:txBody>
          <a:bodyPr wrap="none" lIns="71561" tIns="35780" rIns="71561" bIns="35780">
            <a:spAutoFit/>
          </a:bodyPr>
          <a:lstStyle/>
          <a:p>
            <a:pPr>
              <a:defRPr/>
            </a:pPr>
            <a:r>
              <a:rPr lang="de-D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CLOUD BASIERTE DIENSTE</a:t>
            </a:r>
          </a:p>
        </p:txBody>
      </p:sp>
      <p:sp>
        <p:nvSpPr>
          <p:cNvPr id="22" name="Textfeld 21"/>
          <p:cNvSpPr txBox="1"/>
          <p:nvPr/>
        </p:nvSpPr>
        <p:spPr>
          <a:xfrm>
            <a:off x="6572244" y="2909683"/>
            <a:ext cx="1708987" cy="318480"/>
          </a:xfrm>
          <a:prstGeom prst="rect">
            <a:avLst/>
          </a:prstGeom>
          <a:noFill/>
        </p:spPr>
        <p:txBody>
          <a:bodyPr wrap="none" lIns="71561" tIns="35780" rIns="71561" bIns="35780">
            <a:spAutoFit/>
          </a:bodyPr>
          <a:lstStyle/>
          <a:p>
            <a:pPr>
              <a:defRPr/>
            </a:pPr>
            <a:r>
              <a:rPr lang="de-D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DIGITALE WELT</a:t>
            </a:r>
          </a:p>
        </p:txBody>
      </p:sp>
      <p:sp>
        <p:nvSpPr>
          <p:cNvPr id="23" name="Textfeld 22"/>
          <p:cNvSpPr txBox="1"/>
          <p:nvPr/>
        </p:nvSpPr>
        <p:spPr>
          <a:xfrm>
            <a:off x="683568" y="1877097"/>
            <a:ext cx="2288312" cy="318480"/>
          </a:xfrm>
          <a:prstGeom prst="rect">
            <a:avLst/>
          </a:prstGeom>
          <a:noFill/>
        </p:spPr>
        <p:txBody>
          <a:bodyPr wrap="none" lIns="71561" tIns="35780" rIns="71561" bIns="35780">
            <a:spAutoFit/>
          </a:bodyPr>
          <a:lstStyle/>
          <a:p>
            <a:pPr>
              <a:defRPr/>
            </a:pPr>
            <a:r>
              <a:rPr lang="de-DE" dirty="0">
                <a:ln w="10160">
                  <a:solidFill>
                    <a:schemeClr val="accent1"/>
                  </a:solidFill>
                  <a:prstDash val="solid"/>
                </a:ln>
                <a:solidFill>
                  <a:srgbClr val="FFFFFF"/>
                </a:solidFill>
                <a:effectLst>
                  <a:outerShdw blurRad="38100" dist="32000" dir="5400000" algn="tl">
                    <a:srgbClr val="000000">
                      <a:alpha val="30000"/>
                    </a:srgbClr>
                  </a:outerShdw>
                </a:effectLst>
              </a:rPr>
              <a:t>SMART PRODUCTION</a:t>
            </a:r>
          </a:p>
        </p:txBody>
      </p:sp>
      <p:sp>
        <p:nvSpPr>
          <p:cNvPr id="24" name="Textfeld 23"/>
          <p:cNvSpPr txBox="1"/>
          <p:nvPr/>
        </p:nvSpPr>
        <p:spPr>
          <a:xfrm>
            <a:off x="3459541" y="2205774"/>
            <a:ext cx="1999195" cy="318480"/>
          </a:xfrm>
          <a:prstGeom prst="rect">
            <a:avLst/>
          </a:prstGeom>
          <a:noFill/>
        </p:spPr>
        <p:txBody>
          <a:bodyPr wrap="none" lIns="71561" tIns="35780" rIns="71561" bIns="35780">
            <a:spAutoFit/>
          </a:bodyPr>
          <a:lstStyle/>
          <a:p>
            <a:pPr>
              <a:defRPr/>
            </a:pPr>
            <a:r>
              <a:rPr lang="de-D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PLUG &amp; PRODUCE</a:t>
            </a:r>
          </a:p>
        </p:txBody>
      </p:sp>
      <p:sp>
        <p:nvSpPr>
          <p:cNvPr id="25" name="Textfeld 24"/>
          <p:cNvSpPr txBox="1"/>
          <p:nvPr/>
        </p:nvSpPr>
        <p:spPr>
          <a:xfrm>
            <a:off x="2667453" y="3311480"/>
            <a:ext cx="2140515" cy="318480"/>
          </a:xfrm>
          <a:prstGeom prst="rect">
            <a:avLst/>
          </a:prstGeom>
          <a:noFill/>
        </p:spPr>
        <p:txBody>
          <a:bodyPr wrap="none" lIns="71561" tIns="35780" rIns="71561" bIns="35780">
            <a:spAutoFit/>
          </a:bodyPr>
          <a:lstStyle/>
          <a:p>
            <a:pPr>
              <a:defRPr/>
            </a:pPr>
            <a:r>
              <a:rPr lang="de-D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AUTOMATISIERUNG</a:t>
            </a:r>
          </a:p>
        </p:txBody>
      </p:sp>
      <p:sp>
        <p:nvSpPr>
          <p:cNvPr id="26" name="Textfeld 25"/>
          <p:cNvSpPr txBox="1"/>
          <p:nvPr/>
        </p:nvSpPr>
        <p:spPr>
          <a:xfrm>
            <a:off x="6394186" y="1514551"/>
            <a:ext cx="1918210" cy="318480"/>
          </a:xfrm>
          <a:prstGeom prst="rect">
            <a:avLst/>
          </a:prstGeom>
          <a:noFill/>
        </p:spPr>
        <p:txBody>
          <a:bodyPr wrap="none" lIns="71561" tIns="35780" rIns="71561" bIns="35780">
            <a:spAutoFit/>
          </a:bodyPr>
          <a:lstStyle/>
          <a:p>
            <a:pPr>
              <a:defRPr/>
            </a:pPr>
            <a:r>
              <a:rPr lang="de-DE" dirty="0">
                <a:ln w="10160">
                  <a:solidFill>
                    <a:schemeClr val="accent1"/>
                  </a:solidFill>
                  <a:prstDash val="solid"/>
                </a:ln>
                <a:solidFill>
                  <a:srgbClr val="FFFFFF"/>
                </a:solidFill>
                <a:effectLst>
                  <a:outerShdw blurRad="38100" dist="32000" dir="5400000" algn="tl">
                    <a:srgbClr val="000000">
                      <a:alpha val="30000"/>
                    </a:srgbClr>
                  </a:outerShdw>
                </a:effectLst>
              </a:rPr>
              <a:t>DIGITALISIERUNG</a:t>
            </a:r>
          </a:p>
        </p:txBody>
      </p:sp>
      <p:sp>
        <p:nvSpPr>
          <p:cNvPr id="28" name="Textfeld 27"/>
          <p:cNvSpPr txBox="1"/>
          <p:nvPr/>
        </p:nvSpPr>
        <p:spPr>
          <a:xfrm>
            <a:off x="-6787" y="4524725"/>
            <a:ext cx="4902232" cy="210758"/>
          </a:xfrm>
          <a:prstGeom prst="rect">
            <a:avLst/>
          </a:prstGeom>
          <a:noFill/>
        </p:spPr>
        <p:txBody>
          <a:bodyPr wrap="none" lIns="71561" tIns="35780" rIns="71561" bIns="35780">
            <a:spAutoFit/>
          </a:bodyPr>
          <a:lstStyle/>
          <a:p>
            <a:pPr>
              <a:defRPr/>
            </a:pPr>
            <a:r>
              <a:rPr lang="de-DE" sz="900" dirty="0">
                <a:solidFill>
                  <a:schemeClr val="bg1">
                    <a:lumMod val="65000"/>
                  </a:schemeClr>
                </a:solidFill>
              </a:rPr>
              <a:t>Plattform Industrie 4.0: Umsetzungsempfehlungen für das Zukunftsprojekt Industrie 4.0, 2013</a:t>
            </a:r>
          </a:p>
        </p:txBody>
      </p:sp>
      <p:sp>
        <p:nvSpPr>
          <p:cNvPr id="29" name="Textfeld 28"/>
          <p:cNvSpPr txBox="1"/>
          <p:nvPr/>
        </p:nvSpPr>
        <p:spPr>
          <a:xfrm>
            <a:off x="3378480" y="3647564"/>
            <a:ext cx="1553560" cy="318480"/>
          </a:xfrm>
          <a:prstGeom prst="rect">
            <a:avLst/>
          </a:prstGeom>
          <a:noFill/>
        </p:spPr>
        <p:txBody>
          <a:bodyPr wrap="none" lIns="71561" tIns="35780" rIns="71561" bIns="35780">
            <a:spAutoFit/>
          </a:bodyPr>
          <a:lstStyle/>
          <a:p>
            <a:pPr>
              <a:defRPr/>
            </a:pPr>
            <a:r>
              <a:rPr lang="de-DE" dirty="0" smtClean="0">
                <a:ln w="10160">
                  <a:solidFill>
                    <a:schemeClr val="accent1"/>
                  </a:solidFill>
                  <a:prstDash val="solid"/>
                </a:ln>
                <a:solidFill>
                  <a:srgbClr val="FFFFFF"/>
                </a:solidFill>
                <a:effectLst>
                  <a:outerShdw blurRad="38100" dist="32000" dir="5400000" algn="tl">
                    <a:srgbClr val="000000">
                      <a:alpha val="30000"/>
                    </a:srgbClr>
                  </a:outerShdw>
                </a:effectLst>
              </a:rPr>
              <a:t>VERNETZUNG</a:t>
            </a:r>
            <a:endParaRPr lang="de-DE"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0" name="Textfeld 29"/>
          <p:cNvSpPr txBox="1"/>
          <p:nvPr/>
        </p:nvSpPr>
        <p:spPr>
          <a:xfrm>
            <a:off x="4760092" y="3291830"/>
            <a:ext cx="1180060" cy="318480"/>
          </a:xfrm>
          <a:prstGeom prst="rect">
            <a:avLst/>
          </a:prstGeom>
          <a:noFill/>
        </p:spPr>
        <p:txBody>
          <a:bodyPr wrap="none" lIns="71561" tIns="35780" rIns="71561" bIns="35780">
            <a:spAutoFit/>
          </a:bodyPr>
          <a:lstStyle/>
          <a:p>
            <a:pPr>
              <a:defRPr/>
            </a:pPr>
            <a:r>
              <a:rPr lang="de-DE" dirty="0" smtClean="0">
                <a:ln w="10160">
                  <a:solidFill>
                    <a:schemeClr val="accent1"/>
                  </a:solidFill>
                  <a:prstDash val="solid"/>
                </a:ln>
                <a:solidFill>
                  <a:srgbClr val="FFFFFF"/>
                </a:solidFill>
                <a:effectLst>
                  <a:outerShdw blurRad="38100" dist="32000" dir="5400000" algn="tl">
                    <a:srgbClr val="000000">
                      <a:alpha val="30000"/>
                    </a:srgbClr>
                  </a:outerShdw>
                </a:effectLst>
              </a:rPr>
              <a:t>EFFIZIENZ</a:t>
            </a:r>
            <a:endParaRPr lang="de-DE"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7" name="Rechteck 26"/>
          <p:cNvSpPr/>
          <p:nvPr/>
        </p:nvSpPr>
        <p:spPr>
          <a:xfrm>
            <a:off x="683567" y="3225022"/>
            <a:ext cx="7597663" cy="114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71561" tIns="35780" rIns="71561" bIns="35780">
            <a:spAutoFit/>
          </a:bodyPr>
          <a:lstStyle/>
          <a:p>
            <a:pPr algn="just">
              <a:defRPr/>
            </a:pPr>
            <a:r>
              <a:rPr lang="de-DE" sz="1400" dirty="0">
                <a:latin typeface="Arial" panose="020B0604020202020204" pitchFamily="34" charset="0"/>
                <a:cs typeface="Arial" panose="020B0604020202020204" pitchFamily="34" charset="0"/>
              </a:rPr>
              <a:t>»Der Begriff Industrie 4.0 steht für die vierte industrielle Revolution, einer neuen Stufe der Organisation und </a:t>
            </a:r>
            <a:r>
              <a:rPr lang="de-DE" sz="1400" b="1" u="sng" dirty="0">
                <a:latin typeface="Arial" panose="020B0604020202020204" pitchFamily="34" charset="0"/>
                <a:cs typeface="Arial" panose="020B0604020202020204" pitchFamily="34" charset="0"/>
              </a:rPr>
              <a:t>Steuerung der gesamten Wertschöpfungskette über den Lebenszyklus von Produkten</a:t>
            </a:r>
            <a:r>
              <a:rPr lang="de-DE" sz="1400" dirty="0">
                <a:latin typeface="Arial" panose="020B0604020202020204" pitchFamily="34" charset="0"/>
                <a:cs typeface="Arial" panose="020B0604020202020204" pitchFamily="34" charset="0"/>
              </a:rPr>
              <a:t>. […] Basis ist die </a:t>
            </a:r>
            <a:r>
              <a:rPr lang="de-DE" sz="1400" b="1" u="sng" dirty="0">
                <a:latin typeface="Arial" panose="020B0604020202020204" pitchFamily="34" charset="0"/>
                <a:cs typeface="Arial" panose="020B0604020202020204" pitchFamily="34" charset="0"/>
              </a:rPr>
              <a:t>Verfügbarkeit aller relevanten Informationen</a:t>
            </a:r>
            <a:r>
              <a:rPr lang="de-DE" sz="1400" dirty="0">
                <a:latin typeface="Arial" panose="020B0604020202020204" pitchFamily="34" charset="0"/>
                <a:cs typeface="Arial" panose="020B0604020202020204" pitchFamily="34" charset="0"/>
              </a:rPr>
              <a:t> in Echtzeit durch Vernetzung aller an der Wertschöpfung beteiligten Instanzen sowie die Fähigkeit aus den Daten den zu jedem Zeitpunkt optimalen Wertschöpfungsfluss abzuleiten.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37" y="3291831"/>
            <a:ext cx="1340069" cy="133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Titel 1"/>
          <p:cNvSpPr>
            <a:spLocks noGrp="1"/>
          </p:cNvSpPr>
          <p:nvPr>
            <p:ph type="title"/>
          </p:nvPr>
        </p:nvSpPr>
        <p:spPr/>
        <p:txBody>
          <a:bodyPr/>
          <a:lstStyle/>
          <a:p>
            <a:r>
              <a:rPr lang="de-DE" altLang="de-DE" smtClean="0">
                <a:latin typeface="Arial" charset="0"/>
                <a:cs typeface="Arial" charset="0"/>
              </a:rPr>
              <a:t>Industrie 4.0 – Chancen und Herausforderungen</a:t>
            </a:r>
          </a:p>
        </p:txBody>
      </p:sp>
      <p:sp>
        <p:nvSpPr>
          <p:cNvPr id="6148"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8EB5C652-4BB8-46AD-A461-A1FE474B4850}" type="slidenum">
              <a:rPr lang="de-DE" altLang="de-DE" sz="1100"/>
              <a:pPr defTabSz="816242" eaLnBrk="1" fontAlgn="base" hangingPunct="1">
                <a:spcBef>
                  <a:spcPct val="0"/>
                </a:spcBef>
                <a:spcAft>
                  <a:spcPct val="0"/>
                </a:spcAft>
                <a:buNone/>
              </a:pPr>
              <a:t>3</a:t>
            </a:fld>
            <a:endParaRPr lang="de-DE" altLang="de-DE" sz="1100"/>
          </a:p>
        </p:txBody>
      </p:sp>
      <p:sp>
        <p:nvSpPr>
          <p:cNvPr id="14" name="Textfeld 13"/>
          <p:cNvSpPr txBox="1"/>
          <p:nvPr/>
        </p:nvSpPr>
        <p:spPr>
          <a:xfrm>
            <a:off x="0" y="4533364"/>
            <a:ext cx="9076126" cy="349258"/>
          </a:xfrm>
          <a:prstGeom prst="rect">
            <a:avLst/>
          </a:prstGeom>
          <a:noFill/>
        </p:spPr>
        <p:txBody>
          <a:bodyPr lIns="71561" tIns="35780" rIns="71561" bIns="35780">
            <a:spAutoFit/>
          </a:bodyPr>
          <a:lstStyle/>
          <a:p>
            <a:pPr>
              <a:defRPr/>
            </a:pPr>
            <a:r>
              <a:rPr lang="de-DE" sz="900" dirty="0">
                <a:solidFill>
                  <a:schemeClr val="bg1">
                    <a:lumMod val="65000"/>
                  </a:schemeClr>
                </a:solidFill>
              </a:rPr>
              <a:t>Plattform Industrie 4.0: Umsetzungsempfehlungen für das Zukunftsprojekt Industrie 4.0, 2013 bzw. Tendenzumfrage der Plattform Industrie 4.0, 2013</a:t>
            </a:r>
          </a:p>
          <a:p>
            <a:pPr>
              <a:defRPr/>
            </a:pPr>
            <a:endParaRPr lang="de-DE" sz="900" dirty="0">
              <a:solidFill>
                <a:schemeClr val="bg1">
                  <a:lumMod val="65000"/>
                </a:schemeClr>
              </a:solidFill>
            </a:endParaRPr>
          </a:p>
        </p:txBody>
      </p:sp>
      <p:sp>
        <p:nvSpPr>
          <p:cNvPr id="2" name="Wolkenförmige Legende 1"/>
          <p:cNvSpPr/>
          <p:nvPr/>
        </p:nvSpPr>
        <p:spPr>
          <a:xfrm>
            <a:off x="539552" y="1436641"/>
            <a:ext cx="3971808" cy="2215229"/>
          </a:xfrm>
          <a:prstGeom prst="cloudCallout">
            <a:avLst>
              <a:gd name="adj1" fmla="val -35417"/>
              <a:gd name="adj2" fmla="val 62691"/>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endParaRPr lang="de-DE" sz="1400" dirty="0"/>
          </a:p>
          <a:p>
            <a:pPr algn="ctr">
              <a:defRPr/>
            </a:pPr>
            <a:endParaRPr lang="de-DE" sz="1400" dirty="0"/>
          </a:p>
        </p:txBody>
      </p:sp>
      <p:sp>
        <p:nvSpPr>
          <p:cNvPr id="6151" name="Rechteck 2"/>
          <p:cNvSpPr>
            <a:spLocks noChangeArrowheads="1"/>
          </p:cNvSpPr>
          <p:nvPr/>
        </p:nvSpPr>
        <p:spPr bwMode="auto">
          <a:xfrm>
            <a:off x="1032318" y="1638580"/>
            <a:ext cx="4095524" cy="187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561" tIns="35780" rIns="71561" bIns="35780">
            <a:spAutoFit/>
          </a:bodyPr>
          <a:lstStyle>
            <a:lvl1pPr marL="285750" indent="-285750" eaLnBrk="0" hangingPunct="0">
              <a:spcBef>
                <a:spcPct val="20000"/>
              </a:spcBef>
              <a:buFont typeface="Arial" charset="0"/>
              <a:buChar char="•"/>
              <a:defRPr sz="2100">
                <a:solidFill>
                  <a:schemeClr val="tx1"/>
                </a:solidFill>
                <a:latin typeface="Arial" charset="0"/>
                <a:cs typeface="Arial" charset="0"/>
              </a:defRPr>
            </a:lvl1pPr>
            <a:lvl2pPr marL="846138" indent="-325438" eaLnBrk="0" hangingPunct="0">
              <a:spcBef>
                <a:spcPct val="20000"/>
              </a:spcBef>
              <a:buFont typeface="Arial" charset="0"/>
              <a:buChar char="–"/>
              <a:defRPr sz="2100">
                <a:solidFill>
                  <a:schemeClr val="tx1"/>
                </a:solidFill>
                <a:latin typeface="Arial" charset="0"/>
                <a:cs typeface="Arial" charset="0"/>
              </a:defRPr>
            </a:lvl2pPr>
            <a:lvl3pPr marL="1303338" indent="-260350" eaLnBrk="0" hangingPunct="0">
              <a:spcBef>
                <a:spcPct val="20000"/>
              </a:spcBef>
              <a:buFont typeface="Arial" charset="0"/>
              <a:buChar char="•"/>
              <a:defRPr sz="2100">
                <a:solidFill>
                  <a:schemeClr val="tx1"/>
                </a:solidFill>
                <a:latin typeface="Arial" charset="0"/>
                <a:cs typeface="Arial" charset="0"/>
              </a:defRPr>
            </a:lvl3pPr>
            <a:lvl4pPr marL="1824038" indent="-260350" eaLnBrk="0" hangingPunct="0">
              <a:spcBef>
                <a:spcPct val="20000"/>
              </a:spcBef>
              <a:buFont typeface="Arial" charset="0"/>
              <a:buChar char="–"/>
              <a:defRPr sz="2100">
                <a:solidFill>
                  <a:schemeClr val="tx1"/>
                </a:solidFill>
                <a:latin typeface="Arial" charset="0"/>
                <a:cs typeface="Arial" charset="0"/>
              </a:defRPr>
            </a:lvl4pPr>
            <a:lvl5pPr marL="2346325" indent="-260350" eaLnBrk="0" hangingPunct="0">
              <a:spcBef>
                <a:spcPct val="20000"/>
              </a:spcBef>
              <a:buFont typeface="Arial" charset="0"/>
              <a:buChar char="»"/>
              <a:defRPr sz="2100">
                <a:solidFill>
                  <a:schemeClr val="tx1"/>
                </a:solidFill>
                <a:latin typeface="Arial" charset="0"/>
                <a:cs typeface="Arial" charset="0"/>
              </a:defRPr>
            </a:lvl5pPr>
            <a:lvl6pPr marL="2803525" indent="-260350" defTabSz="1042988" eaLnBrk="0" fontAlgn="base" hangingPunct="0">
              <a:spcBef>
                <a:spcPct val="20000"/>
              </a:spcBef>
              <a:spcAft>
                <a:spcPct val="0"/>
              </a:spcAft>
              <a:buFont typeface="Arial" charset="0"/>
              <a:buChar char="»"/>
              <a:defRPr sz="2100">
                <a:solidFill>
                  <a:schemeClr val="tx1"/>
                </a:solidFill>
                <a:latin typeface="Arial" charset="0"/>
                <a:cs typeface="Arial" charset="0"/>
              </a:defRPr>
            </a:lvl6pPr>
            <a:lvl7pPr marL="3260725" indent="-260350" defTabSz="1042988" eaLnBrk="0" fontAlgn="base" hangingPunct="0">
              <a:spcBef>
                <a:spcPct val="20000"/>
              </a:spcBef>
              <a:spcAft>
                <a:spcPct val="0"/>
              </a:spcAft>
              <a:buFont typeface="Arial" charset="0"/>
              <a:buChar char="»"/>
              <a:defRPr sz="2100">
                <a:solidFill>
                  <a:schemeClr val="tx1"/>
                </a:solidFill>
                <a:latin typeface="Arial" charset="0"/>
                <a:cs typeface="Arial" charset="0"/>
              </a:defRPr>
            </a:lvl7pPr>
            <a:lvl8pPr marL="3717925" indent="-260350" defTabSz="1042988" eaLnBrk="0" fontAlgn="base" hangingPunct="0">
              <a:spcBef>
                <a:spcPct val="20000"/>
              </a:spcBef>
              <a:spcAft>
                <a:spcPct val="0"/>
              </a:spcAft>
              <a:buFont typeface="Arial" charset="0"/>
              <a:buChar char="»"/>
              <a:defRPr sz="2100">
                <a:solidFill>
                  <a:schemeClr val="tx1"/>
                </a:solidFill>
                <a:latin typeface="Arial" charset="0"/>
                <a:cs typeface="Arial" charset="0"/>
              </a:defRPr>
            </a:lvl8pPr>
            <a:lvl9pPr marL="4175125" indent="-260350" defTabSz="1042988" eaLnBrk="0" fontAlgn="base" hangingPunct="0">
              <a:spcBef>
                <a:spcPct val="20000"/>
              </a:spcBef>
              <a:spcAft>
                <a:spcPct val="0"/>
              </a:spcAft>
              <a:buFont typeface="Arial" charset="0"/>
              <a:buChar char="»"/>
              <a:defRPr sz="2100">
                <a:solidFill>
                  <a:schemeClr val="tx1"/>
                </a:solidFill>
                <a:latin typeface="Arial" charset="0"/>
                <a:cs typeface="Arial" charset="0"/>
              </a:defRPr>
            </a:lvl9pPr>
          </a:lstStyle>
          <a:p>
            <a:pPr eaLnBrk="1" hangingPunct="1">
              <a:spcBef>
                <a:spcPct val="0"/>
              </a:spcBef>
            </a:pPr>
            <a:r>
              <a:rPr lang="de-DE" altLang="de-DE" sz="1300" dirty="0">
                <a:solidFill>
                  <a:srgbClr val="FFFFFF"/>
                </a:solidFill>
                <a:latin typeface="Calibri" pitchFamily="34" charset="0"/>
              </a:rPr>
              <a:t>Flexibilisierung</a:t>
            </a:r>
          </a:p>
          <a:p>
            <a:pPr eaLnBrk="1" hangingPunct="1">
              <a:spcBef>
                <a:spcPct val="0"/>
              </a:spcBef>
            </a:pPr>
            <a:r>
              <a:rPr lang="de-DE" altLang="de-DE" sz="1300" dirty="0">
                <a:solidFill>
                  <a:srgbClr val="FFFFFF"/>
                </a:solidFill>
                <a:latin typeface="Calibri" pitchFamily="34" charset="0"/>
              </a:rPr>
              <a:t>Individualisierung von Kundenwünschen</a:t>
            </a:r>
          </a:p>
          <a:p>
            <a:pPr eaLnBrk="1" hangingPunct="1">
              <a:spcBef>
                <a:spcPct val="0"/>
              </a:spcBef>
            </a:pPr>
            <a:r>
              <a:rPr lang="de-DE" altLang="de-DE" sz="1300" dirty="0">
                <a:solidFill>
                  <a:srgbClr val="FFFFFF"/>
                </a:solidFill>
                <a:latin typeface="Calibri" pitchFamily="34" charset="0"/>
              </a:rPr>
              <a:t>Ressourcenproduktivität und -effizienz</a:t>
            </a:r>
          </a:p>
          <a:p>
            <a:pPr eaLnBrk="1" hangingPunct="1">
              <a:spcBef>
                <a:spcPct val="0"/>
              </a:spcBef>
            </a:pPr>
            <a:r>
              <a:rPr lang="de-DE" altLang="de-DE" sz="1300" dirty="0">
                <a:solidFill>
                  <a:srgbClr val="FFFFFF"/>
                </a:solidFill>
                <a:latin typeface="Calibri" pitchFamily="34" charset="0"/>
              </a:rPr>
              <a:t>Wertschöpfungspotenziale durch neue Dienstleistungen</a:t>
            </a:r>
          </a:p>
          <a:p>
            <a:pPr eaLnBrk="1" hangingPunct="1">
              <a:spcBef>
                <a:spcPct val="0"/>
              </a:spcBef>
            </a:pPr>
            <a:r>
              <a:rPr lang="de-DE" altLang="de-DE" sz="1300" dirty="0">
                <a:solidFill>
                  <a:srgbClr val="FFFFFF"/>
                </a:solidFill>
                <a:latin typeface="Calibri" pitchFamily="34" charset="0"/>
              </a:rPr>
              <a:t>Wettbewerbsfähigkeit als Hochlohnstandort</a:t>
            </a:r>
          </a:p>
          <a:p>
            <a:pPr eaLnBrk="1" hangingPunct="1">
              <a:spcBef>
                <a:spcPct val="0"/>
              </a:spcBef>
            </a:pPr>
            <a:r>
              <a:rPr lang="de-DE" altLang="de-DE" sz="1300" dirty="0">
                <a:solidFill>
                  <a:srgbClr val="FFFFFF"/>
                </a:solidFill>
                <a:latin typeface="Calibri" pitchFamily="34" charset="0"/>
              </a:rPr>
              <a:t>Demografie-sensible Arbeitsgestaltung</a:t>
            </a:r>
          </a:p>
          <a:p>
            <a:pPr eaLnBrk="1" hangingPunct="1">
              <a:spcBef>
                <a:spcPct val="0"/>
              </a:spcBef>
            </a:pPr>
            <a:r>
              <a:rPr lang="de-DE" altLang="de-DE" sz="1300" dirty="0">
                <a:solidFill>
                  <a:srgbClr val="FFFFFF"/>
                </a:solidFill>
                <a:latin typeface="Calibri" pitchFamily="34" charset="0"/>
              </a:rPr>
              <a:t>Optimierte Entscheidungsfindung</a:t>
            </a:r>
          </a:p>
          <a:p>
            <a:pPr eaLnBrk="1" hangingPunct="1">
              <a:spcBef>
                <a:spcPct val="0"/>
              </a:spcBef>
            </a:pPr>
            <a:r>
              <a:rPr lang="de-DE" altLang="de-DE" sz="1300" dirty="0">
                <a:solidFill>
                  <a:srgbClr val="FFFFFF"/>
                </a:solidFill>
                <a:latin typeface="Calibri" pitchFamily="34" charset="0"/>
              </a:rPr>
              <a:t>Work-Life-Balance</a:t>
            </a:r>
          </a:p>
        </p:txBody>
      </p:sp>
      <p:graphicFrame>
        <p:nvGraphicFramePr>
          <p:cNvPr id="3" name="Objekt 3"/>
          <p:cNvGraphicFramePr>
            <a:graphicFrameLocks noGrp="1"/>
          </p:cNvGraphicFramePr>
          <p:nvPr/>
        </p:nvGraphicFramePr>
        <p:xfrm>
          <a:off x="3833530" y="2521536"/>
          <a:ext cx="5461151" cy="2104699"/>
        </p:xfrm>
        <a:graphic>
          <a:graphicData uri="http://schemas.openxmlformats.org/drawingml/2006/chart">
            <c:chart xmlns:c="http://schemas.openxmlformats.org/drawingml/2006/chart" xmlns:r="http://schemas.openxmlformats.org/officeDocument/2006/relationships" r:id="rId4"/>
          </a:graphicData>
        </a:graphic>
      </p:graphicFrame>
      <p:pic>
        <p:nvPicPr>
          <p:cNvPr id="6153"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4160"/>
          <a:stretch>
            <a:fillRect/>
          </a:stretch>
        </p:blipFill>
        <p:spPr bwMode="auto">
          <a:xfrm>
            <a:off x="7506877" y="1292625"/>
            <a:ext cx="1313595" cy="133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153"/>
                                        </p:tgtEl>
                                        <p:attrNameLst>
                                          <p:attrName>style.visibility</p:attrName>
                                        </p:attrNameLst>
                                      </p:cBhvr>
                                      <p:to>
                                        <p:strVal val="visible"/>
                                      </p:to>
                                    </p:set>
                                    <p:animEffect transition="in" filter="fade">
                                      <p:cBhvr>
                                        <p:cTn id="18"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Gekrümmte Verbindung 55"/>
          <p:cNvCxnSpPr/>
          <p:nvPr/>
        </p:nvCxnSpPr>
        <p:spPr>
          <a:xfrm rot="10800000">
            <a:off x="6195549" y="1999950"/>
            <a:ext cx="2686458" cy="302368"/>
          </a:xfrm>
          <a:prstGeom prst="curvedConnector3">
            <a:avLst>
              <a:gd name="adj1" fmla="val 50000"/>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Gekrümmte Verbindung 54"/>
          <p:cNvCxnSpPr/>
          <p:nvPr/>
        </p:nvCxnSpPr>
        <p:spPr>
          <a:xfrm rot="10800000">
            <a:off x="6116815" y="1999950"/>
            <a:ext cx="2641660" cy="522665"/>
          </a:xfrm>
          <a:prstGeom prst="curvedConnector3">
            <a:avLst>
              <a:gd name="adj1" fmla="val 50000"/>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Gekrümmte Verbindung 23"/>
          <p:cNvCxnSpPr/>
          <p:nvPr/>
        </p:nvCxnSpPr>
        <p:spPr>
          <a:xfrm rot="10800000" flipV="1">
            <a:off x="570143" y="2035587"/>
            <a:ext cx="3944843" cy="56154"/>
          </a:xfrm>
          <a:prstGeom prst="curvedConnector3">
            <a:avLst>
              <a:gd name="adj1" fmla="val 50000"/>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Gekrümmte Verbindung 42"/>
          <p:cNvCxnSpPr/>
          <p:nvPr/>
        </p:nvCxnSpPr>
        <p:spPr>
          <a:xfrm rot="10800000" flipV="1">
            <a:off x="570143" y="2037746"/>
            <a:ext cx="3944843" cy="142545"/>
          </a:xfrm>
          <a:prstGeom prst="curvedConnector3">
            <a:avLst>
              <a:gd name="adj1" fmla="val 50000"/>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7174" name="Picture 2"/>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597328" y="1480525"/>
            <a:ext cx="866467" cy="72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27867" flipH="1">
            <a:off x="4797343" y="2823904"/>
            <a:ext cx="735755" cy="52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984" y="2091741"/>
            <a:ext cx="722180" cy="66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7" name="Titel 1"/>
          <p:cNvSpPr>
            <a:spLocks noGrp="1"/>
          </p:cNvSpPr>
          <p:nvPr>
            <p:ph type="title"/>
          </p:nvPr>
        </p:nvSpPr>
        <p:spPr/>
        <p:txBody>
          <a:bodyPr/>
          <a:lstStyle/>
          <a:p>
            <a:r>
              <a:rPr lang="de-DE" altLang="de-DE" dirty="0" smtClean="0">
                <a:latin typeface="Arial" charset="0"/>
                <a:cs typeface="Arial" charset="0"/>
              </a:rPr>
              <a:t>Langer Weg bis Industrie 4.0</a:t>
            </a:r>
          </a:p>
        </p:txBody>
      </p:sp>
      <p:sp>
        <p:nvSpPr>
          <p:cNvPr id="7178"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16242" fontAlgn="base">
              <a:spcBef>
                <a:spcPct val="0"/>
              </a:spcBef>
              <a:spcAft>
                <a:spcPct val="0"/>
              </a:spcAft>
            </a:pPr>
            <a:fld id="{7FC5F607-D804-4D48-B441-7B6B3DDD7EC2}" type="slidenum">
              <a:rPr lang="de-DE" altLang="de-DE" smtClean="0">
                <a:latin typeface="Arial" charset="0"/>
                <a:cs typeface="Arial" charset="0"/>
              </a:rPr>
              <a:pPr defTabSz="816242" fontAlgn="base">
                <a:spcBef>
                  <a:spcPct val="0"/>
                </a:spcBef>
                <a:spcAft>
                  <a:spcPct val="0"/>
                </a:spcAft>
              </a:pPr>
              <a:t>4</a:t>
            </a:fld>
            <a:endParaRPr lang="de-DE" altLang="de-DE" smtClean="0">
              <a:latin typeface="Arial" charset="0"/>
              <a:cs typeface="Arial" charset="0"/>
            </a:endParaRPr>
          </a:p>
        </p:txBody>
      </p:sp>
      <p:sp>
        <p:nvSpPr>
          <p:cNvPr id="10" name="Freihandform 9"/>
          <p:cNvSpPr/>
          <p:nvPr/>
        </p:nvSpPr>
        <p:spPr>
          <a:xfrm>
            <a:off x="815847" y="2019388"/>
            <a:ext cx="5911834" cy="2469701"/>
          </a:xfrm>
          <a:custGeom>
            <a:avLst/>
            <a:gdLst>
              <a:gd name="connsiteX0" fmla="*/ 5026145 w 6440683"/>
              <a:gd name="connsiteY0" fmla="*/ 0 h 4310743"/>
              <a:gd name="connsiteX1" fmla="*/ 14758 w 6440683"/>
              <a:gd name="connsiteY1" fmla="*/ 1520041 h 4310743"/>
              <a:gd name="connsiteX2" fmla="*/ 6439309 w 6440683"/>
              <a:gd name="connsiteY2" fmla="*/ 2766950 h 4310743"/>
              <a:gd name="connsiteX3" fmla="*/ 466021 w 6440683"/>
              <a:gd name="connsiteY3" fmla="*/ 4310743 h 4310743"/>
            </a:gdLst>
            <a:ahLst/>
            <a:cxnLst>
              <a:cxn ang="0">
                <a:pos x="connsiteX0" y="connsiteY0"/>
              </a:cxn>
              <a:cxn ang="0">
                <a:pos x="connsiteX1" y="connsiteY1"/>
              </a:cxn>
              <a:cxn ang="0">
                <a:pos x="connsiteX2" y="connsiteY2"/>
              </a:cxn>
              <a:cxn ang="0">
                <a:pos x="connsiteX3" y="connsiteY3"/>
              </a:cxn>
            </a:cxnLst>
            <a:rect l="l" t="t" r="r" b="b"/>
            <a:pathLst>
              <a:path w="6440683" h="4310743">
                <a:moveTo>
                  <a:pt x="5026145" y="0"/>
                </a:moveTo>
                <a:cubicBezTo>
                  <a:pt x="2402688" y="529441"/>
                  <a:pt x="-220769" y="1058883"/>
                  <a:pt x="14758" y="1520041"/>
                </a:cubicBezTo>
                <a:cubicBezTo>
                  <a:pt x="250285" y="1981199"/>
                  <a:pt x="6364099" y="2301833"/>
                  <a:pt x="6439309" y="2766950"/>
                </a:cubicBezTo>
                <a:cubicBezTo>
                  <a:pt x="6514519" y="3232067"/>
                  <a:pt x="3490270" y="3771405"/>
                  <a:pt x="466021" y="43107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endParaRPr lang="de-DE"/>
          </a:p>
        </p:txBody>
      </p:sp>
      <p:sp>
        <p:nvSpPr>
          <p:cNvPr id="13" name="Freihandform 12"/>
          <p:cNvSpPr/>
          <p:nvPr/>
        </p:nvSpPr>
        <p:spPr>
          <a:xfrm>
            <a:off x="2971530" y="1999950"/>
            <a:ext cx="5600971" cy="2678119"/>
          </a:xfrm>
          <a:custGeom>
            <a:avLst/>
            <a:gdLst>
              <a:gd name="connsiteX0" fmla="*/ 3229709 w 6517140"/>
              <a:gd name="connsiteY0" fmla="*/ 0 h 5296395"/>
              <a:gd name="connsiteX1" fmla="*/ 11496 w 6517140"/>
              <a:gd name="connsiteY1" fmla="*/ 1080654 h 5296395"/>
              <a:gd name="connsiteX2" fmla="*/ 2279683 w 6517140"/>
              <a:gd name="connsiteY2" fmla="*/ 1484415 h 5296395"/>
              <a:gd name="connsiteX3" fmla="*/ 5486021 w 6517140"/>
              <a:gd name="connsiteY3" fmla="*/ 1781298 h 5296395"/>
              <a:gd name="connsiteX4" fmla="*/ 6459797 w 6517140"/>
              <a:gd name="connsiteY4" fmla="*/ 3538847 h 5296395"/>
              <a:gd name="connsiteX5" fmla="*/ 4084733 w 6517140"/>
              <a:gd name="connsiteY5" fmla="*/ 5296395 h 529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7140" h="5296395">
                <a:moveTo>
                  <a:pt x="3229709" y="0"/>
                </a:moveTo>
                <a:cubicBezTo>
                  <a:pt x="1699771" y="416626"/>
                  <a:pt x="169834" y="833252"/>
                  <a:pt x="11496" y="1080654"/>
                </a:cubicBezTo>
                <a:cubicBezTo>
                  <a:pt x="-146842" y="1328056"/>
                  <a:pt x="1367262" y="1367641"/>
                  <a:pt x="2279683" y="1484415"/>
                </a:cubicBezTo>
                <a:cubicBezTo>
                  <a:pt x="3192104" y="1601189"/>
                  <a:pt x="4789335" y="1438893"/>
                  <a:pt x="5486021" y="1781298"/>
                </a:cubicBezTo>
                <a:cubicBezTo>
                  <a:pt x="6182707" y="2123703"/>
                  <a:pt x="6693345" y="2952998"/>
                  <a:pt x="6459797" y="3538847"/>
                </a:cubicBezTo>
                <a:cubicBezTo>
                  <a:pt x="6226249" y="4124697"/>
                  <a:pt x="5155491" y="4710546"/>
                  <a:pt x="4084733" y="529639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endParaRPr lang="de-DE"/>
          </a:p>
        </p:txBody>
      </p:sp>
      <p:pic>
        <p:nvPicPr>
          <p:cNvPr id="7181" name="Picture 2" descr="http://www.gymnasium-mengen.de/Bilder81/Aktuelles_2014-15/Maennchen_mit_Fragezeichen.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992" t="19756" r="23856" b="6743"/>
          <a:stretch>
            <a:fillRect/>
          </a:stretch>
        </p:blipFill>
        <p:spPr bwMode="auto">
          <a:xfrm>
            <a:off x="4400958" y="2914614"/>
            <a:ext cx="570161" cy="102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4778"/>
          <a:stretch>
            <a:fillRect/>
          </a:stretch>
        </p:blipFill>
        <p:spPr bwMode="auto">
          <a:xfrm>
            <a:off x="323081" y="2377910"/>
            <a:ext cx="629872" cy="97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3"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2804" y="3444838"/>
            <a:ext cx="954310" cy="68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4" name="Picture 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076" y="2607927"/>
            <a:ext cx="553853" cy="398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5" name="Picture 7"/>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6297" y="955700"/>
            <a:ext cx="2663380" cy="117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86" name="Rechteck 13"/>
          <p:cNvSpPr>
            <a:spLocks noChangeArrowheads="1"/>
          </p:cNvSpPr>
          <p:nvPr/>
        </p:nvSpPr>
        <p:spPr bwMode="auto">
          <a:xfrm>
            <a:off x="4971119" y="1736458"/>
            <a:ext cx="1274637" cy="3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561" tIns="35780" rIns="71561" bIns="35780">
            <a:spAutoFit/>
          </a:bodyPr>
          <a:lstStyle/>
          <a:p>
            <a:pPr algn="ctr"/>
            <a:r>
              <a:rPr lang="de-DE" altLang="de-DE">
                <a:solidFill>
                  <a:schemeClr val="accent1"/>
                </a:solidFill>
                <a:cs typeface="Arial" charset="0"/>
              </a:rPr>
              <a:t>Industrie 4.0</a:t>
            </a:r>
          </a:p>
        </p:txBody>
      </p:sp>
      <p:sp>
        <p:nvSpPr>
          <p:cNvPr id="7187" name="Rechteck 14"/>
          <p:cNvSpPr>
            <a:spLocks noChangeArrowheads="1"/>
          </p:cNvSpPr>
          <p:nvPr/>
        </p:nvSpPr>
        <p:spPr bwMode="auto">
          <a:xfrm>
            <a:off x="5799164" y="3161908"/>
            <a:ext cx="2674240" cy="3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561" tIns="35780" rIns="71561" bIns="35780">
            <a:spAutoFit/>
          </a:bodyPr>
          <a:lstStyle/>
          <a:p>
            <a:pPr algn="ctr"/>
            <a:r>
              <a:rPr lang="de-DE" altLang="de-DE">
                <a:solidFill>
                  <a:schemeClr val="accent1"/>
                </a:solidFill>
                <a:cs typeface="Arial" charset="0"/>
              </a:rPr>
              <a:t>Digital Supply Chain</a:t>
            </a:r>
          </a:p>
        </p:txBody>
      </p:sp>
      <p:sp>
        <p:nvSpPr>
          <p:cNvPr id="7188" name="Rechteck 16"/>
          <p:cNvSpPr>
            <a:spLocks noChangeArrowheads="1"/>
          </p:cNvSpPr>
          <p:nvPr/>
        </p:nvSpPr>
        <p:spPr bwMode="auto">
          <a:xfrm>
            <a:off x="2838101" y="2904895"/>
            <a:ext cx="1625694" cy="3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561" tIns="35780" rIns="71561" bIns="35780">
            <a:spAutoFit/>
          </a:bodyPr>
          <a:lstStyle/>
          <a:p>
            <a:pPr algn="ctr"/>
            <a:r>
              <a:rPr lang="de-DE" altLang="de-DE">
                <a:solidFill>
                  <a:schemeClr val="accent1"/>
                </a:solidFill>
                <a:cs typeface="Arial" charset="0"/>
              </a:rPr>
              <a:t>Automatisierung</a:t>
            </a:r>
          </a:p>
        </p:txBody>
      </p:sp>
      <p:sp>
        <p:nvSpPr>
          <p:cNvPr id="7189" name="Rechteck 17"/>
          <p:cNvSpPr>
            <a:spLocks noChangeArrowheads="1"/>
          </p:cNvSpPr>
          <p:nvPr/>
        </p:nvSpPr>
        <p:spPr bwMode="auto">
          <a:xfrm>
            <a:off x="3401851" y="4265552"/>
            <a:ext cx="3604116" cy="3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561" tIns="35780" rIns="71561" bIns="35780">
            <a:spAutoFit/>
          </a:bodyPr>
          <a:lstStyle/>
          <a:p>
            <a:pPr algn="ctr"/>
            <a:r>
              <a:rPr lang="de-DE" altLang="de-DE">
                <a:solidFill>
                  <a:schemeClr val="accent1"/>
                </a:solidFill>
                <a:cs typeface="Arial" charset="0"/>
              </a:rPr>
              <a:t>Funktionierender Datenaustausch</a:t>
            </a:r>
          </a:p>
        </p:txBody>
      </p:sp>
      <p:sp>
        <p:nvSpPr>
          <p:cNvPr id="7190" name="Rechteck 18"/>
          <p:cNvSpPr>
            <a:spLocks noChangeArrowheads="1"/>
          </p:cNvSpPr>
          <p:nvPr/>
        </p:nvSpPr>
        <p:spPr bwMode="auto">
          <a:xfrm>
            <a:off x="1358122" y="2161933"/>
            <a:ext cx="1434937" cy="3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561" tIns="35780" rIns="71561" bIns="35780">
            <a:spAutoFit/>
          </a:bodyPr>
          <a:lstStyle/>
          <a:p>
            <a:pPr algn="ctr"/>
            <a:r>
              <a:rPr lang="de-DE" altLang="de-DE">
                <a:solidFill>
                  <a:schemeClr val="accent1"/>
                </a:solidFill>
                <a:cs typeface="Arial" charset="0"/>
              </a:rPr>
              <a:t>Smart Factory</a:t>
            </a:r>
          </a:p>
        </p:txBody>
      </p:sp>
      <p:pic>
        <p:nvPicPr>
          <p:cNvPr id="18440" name="Picture 8"/>
          <p:cNvPicPr>
            <a:picLocks noChangeAspect="1" noChangeArrowheads="1"/>
          </p:cNvPicPr>
          <p:nvPr/>
        </p:nvPicPr>
        <p:blipFill>
          <a:blip r:embed="rId1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7913" y="1841185"/>
            <a:ext cx="749846" cy="55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9"/>
          <p:cNvPicPr>
            <a:picLocks noChangeAspect="1" noChangeArrowheads="1"/>
          </p:cNvPicPr>
          <p:nvPr/>
        </p:nvPicPr>
        <p:blipFill>
          <a:blip r:embed="rId1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71216" y="2632760"/>
            <a:ext cx="831175" cy="31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2" name="Picture 10"/>
          <p:cNvPicPr>
            <a:picLocks noChangeAspect="1" noChangeArrowheads="1"/>
          </p:cNvPicPr>
          <p:nvPr/>
        </p:nvPicPr>
        <p:blipFill rotWithShape="1">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2524" r="5688"/>
          <a:stretch/>
        </p:blipFill>
        <p:spPr bwMode="auto">
          <a:xfrm>
            <a:off x="6891903" y="2757974"/>
            <a:ext cx="610534" cy="56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0"/>
          <p:cNvPicPr>
            <a:picLocks noChangeAspect="1" noChangeArrowheads="1"/>
          </p:cNvPicPr>
          <p:nvPr/>
        </p:nvPicPr>
        <p:blipFill rotWithShape="1">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38005" r="40234"/>
          <a:stretch/>
        </p:blipFill>
        <p:spPr bwMode="auto">
          <a:xfrm>
            <a:off x="6542386" y="2704428"/>
            <a:ext cx="369446" cy="34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0"/>
          <p:cNvPicPr>
            <a:picLocks noChangeAspect="1" noChangeArrowheads="1"/>
          </p:cNvPicPr>
          <p:nvPr/>
        </p:nvPicPr>
        <p:blipFill rotWithShape="1">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3375" r="73832"/>
          <a:stretch/>
        </p:blipFill>
        <p:spPr bwMode="auto">
          <a:xfrm>
            <a:off x="5838645" y="2690608"/>
            <a:ext cx="714896" cy="63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3" name="Picture 11"/>
          <p:cNvPicPr>
            <a:picLocks noChangeAspect="1" noChangeArrowheads="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0670" y="3924836"/>
            <a:ext cx="684171" cy="46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1"/>
          <p:cNvPicPr>
            <a:picLocks noChangeAspect="1" noChangeArrowheads="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1697" y="3930522"/>
            <a:ext cx="684171" cy="46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8" name="Picture 12"/>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r="8791"/>
          <a:stretch>
            <a:fillRect/>
          </a:stretch>
        </p:blipFill>
        <p:spPr bwMode="auto">
          <a:xfrm>
            <a:off x="1187624" y="3476156"/>
            <a:ext cx="1208333" cy="121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Pfeil nach links und rechts 21"/>
          <p:cNvSpPr/>
          <p:nvPr/>
        </p:nvSpPr>
        <p:spPr>
          <a:xfrm>
            <a:off x="6116815" y="4131646"/>
            <a:ext cx="302719" cy="77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500"/>
                                        <p:tgtEl>
                                          <p:spTgt spid="184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90"/>
                                        </p:tgtEl>
                                        <p:attrNameLst>
                                          <p:attrName>style.visibility</p:attrName>
                                        </p:attrNameLst>
                                      </p:cBhvr>
                                      <p:to>
                                        <p:strVal val="visible"/>
                                      </p:to>
                                    </p:set>
                                    <p:animEffect transition="in" filter="fade">
                                      <p:cBhvr>
                                        <p:cTn id="10" dur="500"/>
                                        <p:tgtEl>
                                          <p:spTgt spid="71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441"/>
                                        </p:tgtEl>
                                        <p:attrNameLst>
                                          <p:attrName>style.visibility</p:attrName>
                                        </p:attrNameLst>
                                      </p:cBhvr>
                                      <p:to>
                                        <p:strVal val="visible"/>
                                      </p:to>
                                    </p:set>
                                    <p:animEffect transition="in" filter="fade">
                                      <p:cBhvr>
                                        <p:cTn id="15" dur="500"/>
                                        <p:tgtEl>
                                          <p:spTgt spid="184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88"/>
                                        </p:tgtEl>
                                        <p:attrNameLst>
                                          <p:attrName>style.visibility</p:attrName>
                                        </p:attrNameLst>
                                      </p:cBhvr>
                                      <p:to>
                                        <p:strVal val="visible"/>
                                      </p:to>
                                    </p:set>
                                    <p:animEffect transition="in" filter="fade">
                                      <p:cBhvr>
                                        <p:cTn id="18" dur="500"/>
                                        <p:tgtEl>
                                          <p:spTgt spid="71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18442"/>
                                        </p:tgtEl>
                                        <p:attrNameLst>
                                          <p:attrName>style.visibility</p:attrName>
                                        </p:attrNameLst>
                                      </p:cBhvr>
                                      <p:to>
                                        <p:strVal val="visible"/>
                                      </p:to>
                                    </p:set>
                                    <p:animEffect transition="in" filter="fade">
                                      <p:cBhvr>
                                        <p:cTn id="26" dur="500"/>
                                        <p:tgtEl>
                                          <p:spTgt spid="18442"/>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187"/>
                                        </p:tgtEl>
                                        <p:attrNameLst>
                                          <p:attrName>style.visibility</p:attrName>
                                        </p:attrNameLst>
                                      </p:cBhvr>
                                      <p:to>
                                        <p:strVal val="visible"/>
                                      </p:to>
                                    </p:set>
                                    <p:animEffect transition="in" filter="fade">
                                      <p:cBhvr>
                                        <p:cTn id="32" dur="500"/>
                                        <p:tgtEl>
                                          <p:spTgt spid="71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8443"/>
                                        </p:tgtEl>
                                        <p:attrNameLst>
                                          <p:attrName>style.visibility</p:attrName>
                                        </p:attrNameLst>
                                      </p:cBhvr>
                                      <p:to>
                                        <p:strVal val="visible"/>
                                      </p:to>
                                    </p:set>
                                    <p:animEffect transition="in" filter="fade">
                                      <p:cBhvr>
                                        <p:cTn id="37" dur="500"/>
                                        <p:tgtEl>
                                          <p:spTgt spid="184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189"/>
                                        </p:tgtEl>
                                        <p:attrNameLst>
                                          <p:attrName>style.visibility</p:attrName>
                                        </p:attrNameLst>
                                      </p:cBhvr>
                                      <p:to>
                                        <p:strVal val="visible"/>
                                      </p:to>
                                    </p:set>
                                    <p:animEffect transition="in" filter="fade">
                                      <p:cBhvr>
                                        <p:cTn id="46"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p:bldP spid="7188" grpId="0"/>
      <p:bldP spid="7189" grpId="0"/>
      <p:bldP spid="7190"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altLang="de-DE" smtClean="0">
                <a:latin typeface="Arial" charset="0"/>
                <a:cs typeface="Arial" charset="0"/>
              </a:rPr>
              <a:t>Werkzeugdaten…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813910555"/>
              </p:ext>
            </p:extLst>
          </p:nvPr>
        </p:nvGraphicFramePr>
        <p:xfrm>
          <a:off x="179968" y="1491630"/>
          <a:ext cx="9216568" cy="3100046"/>
        </p:xfrm>
        <a:graphic>
          <a:graphicData uri="http://schemas.openxmlformats.org/drawingml/2006/table">
            <a:tbl>
              <a:tblPr firstRow="1" bandRow="1">
                <a:tableStyleId>{2D5ABB26-0587-4C30-8999-92F81FD0307C}</a:tableStyleId>
              </a:tblPr>
              <a:tblGrid>
                <a:gridCol w="4340974"/>
                <a:gridCol w="4875594"/>
              </a:tblGrid>
              <a:tr h="523146">
                <a:tc>
                  <a:txBody>
                    <a:bodyPr/>
                    <a:lstStyle/>
                    <a:p>
                      <a:r>
                        <a:rPr lang="de-DE" sz="1400" b="0" kern="1200" dirty="0" smtClean="0">
                          <a:solidFill>
                            <a:srgbClr val="6CB200"/>
                          </a:solidFill>
                          <a:latin typeface="Arial" pitchFamily="34" charset="0"/>
                          <a:ea typeface="+mj-ea"/>
                          <a:cs typeface="Arial" pitchFamily="34" charset="0"/>
                        </a:rPr>
                        <a:t>… aus Herstellersicht</a:t>
                      </a:r>
                      <a:endParaRPr lang="de-DE" sz="1400" b="0" kern="1200" dirty="0">
                        <a:solidFill>
                          <a:srgbClr val="6CB200"/>
                        </a:solidFill>
                        <a:latin typeface="Arial" pitchFamily="34" charset="0"/>
                        <a:ea typeface="+mj-ea"/>
                        <a:cs typeface="Arial" pitchFamily="34" charset="0"/>
                      </a:endParaRPr>
                    </a:p>
                  </a:txBody>
                  <a:tcPr marL="78186" marR="78186" marT="31086" marB="31086">
                    <a:lnR w="12700" cap="flat" cmpd="sng" algn="ctr">
                      <a:solidFill>
                        <a:schemeClr val="tx1"/>
                      </a:solidFill>
                      <a:prstDash val="solid"/>
                      <a:round/>
                      <a:headEnd type="none" w="med" len="med"/>
                      <a:tailEnd type="none" w="med" len="med"/>
                    </a:lnR>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de-DE" sz="1400" b="0" kern="1200" dirty="0" smtClean="0">
                          <a:solidFill>
                            <a:srgbClr val="6CB200"/>
                          </a:solidFill>
                          <a:latin typeface="Arial" pitchFamily="34" charset="0"/>
                          <a:ea typeface="+mj-ea"/>
                          <a:cs typeface="Arial" pitchFamily="34" charset="0"/>
                        </a:rPr>
                        <a:t>    … aus Anwendersicht</a:t>
                      </a:r>
                    </a:p>
                    <a:p>
                      <a:endParaRPr lang="de-DE" sz="1600" b="0" kern="1200" dirty="0">
                        <a:solidFill>
                          <a:srgbClr val="6CB200"/>
                        </a:solidFill>
                        <a:latin typeface="Arial" pitchFamily="34" charset="0"/>
                        <a:ea typeface="+mj-ea"/>
                        <a:cs typeface="Arial" pitchFamily="34" charset="0"/>
                      </a:endParaRPr>
                    </a:p>
                  </a:txBody>
                  <a:tcPr marL="78186" marR="78186" marT="31086" marB="31086">
                    <a:lnL w="12700" cap="flat" cmpd="sng" algn="ctr">
                      <a:solidFill>
                        <a:schemeClr val="tx1"/>
                      </a:solidFill>
                      <a:prstDash val="solid"/>
                      <a:round/>
                      <a:headEnd type="none" w="med" len="med"/>
                      <a:tailEnd type="none" w="med" len="med"/>
                    </a:lnL>
                  </a:tcPr>
                </a:tc>
              </a:tr>
              <a:tr h="2576900">
                <a:tc>
                  <a:txBody>
                    <a:bodyPr/>
                    <a:lstStyle/>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rPr>
                        <a:t> </a:t>
                      </a:r>
                      <a:endParaRPr lang="de-DE" sz="1200" dirty="0" smtClean="0">
                        <a:latin typeface="Arial" panose="020B0604020202020204" pitchFamily="34" charset="0"/>
                        <a:cs typeface="Arial" panose="020B0604020202020204" pitchFamily="34" charset="0"/>
                      </a:endParaRPr>
                    </a:p>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rPr>
                        <a:t> </a:t>
                      </a:r>
                    </a:p>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dirty="0" smtClean="0">
                        <a:latin typeface="Arial" panose="020B0604020202020204" pitchFamily="34" charset="0"/>
                        <a:cs typeface="Arial" panose="020B0604020202020204" pitchFamily="34" charset="0"/>
                      </a:endParaRPr>
                    </a:p>
                    <a:p>
                      <a:endParaRPr lang="de-DE" sz="1200" dirty="0" smtClean="0">
                        <a:latin typeface="Arial" panose="020B0604020202020204" pitchFamily="34" charset="0"/>
                        <a:cs typeface="Arial" panose="020B0604020202020204" pitchFamily="34" charset="0"/>
                      </a:endParaRPr>
                    </a:p>
                    <a:p>
                      <a:endParaRPr lang="de-DE" sz="1200" dirty="0" smtClean="0">
                        <a:latin typeface="Arial" panose="020B0604020202020204" pitchFamily="34" charset="0"/>
                        <a:cs typeface="Arial" panose="020B0604020202020204" pitchFamily="34" charset="0"/>
                      </a:endParaRPr>
                    </a:p>
                    <a:p>
                      <a:endParaRPr lang="de-DE" sz="7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78186" marR="78186" marT="31086" marB="31086">
                    <a:lnR w="12700" cap="flat" cmpd="sng" algn="ctr">
                      <a:solidFill>
                        <a:schemeClr val="tx1"/>
                      </a:solidFill>
                      <a:prstDash val="solid"/>
                      <a:round/>
                      <a:headEnd type="none" w="med" len="med"/>
                      <a:tailEnd type="none" w="med" len="med"/>
                    </a:lnR>
                  </a:tcPr>
                </a:tc>
                <a:tc>
                  <a:txBody>
                    <a:bodyPr/>
                    <a:lstStyle/>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rPr>
                        <a:t> </a:t>
                      </a:r>
                    </a:p>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rPr>
                        <a:t> </a:t>
                      </a:r>
                    </a:p>
                    <a:p>
                      <a:endPar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de-DE" sz="700" b="0" i="0" u="none" strike="noStrike" baseline="0" dirty="0" smtClean="0">
                        <a:latin typeface="Arial" panose="020B0604020202020204" pitchFamily="34" charset="0"/>
                        <a:cs typeface="Arial" panose="020B0604020202020204" pitchFamily="34" charset="0"/>
                      </a:endParaRPr>
                    </a:p>
                  </a:txBody>
                  <a:tcPr marL="78186" marR="78186" marT="31086" marB="31086">
                    <a:lnL w="12700" cap="flat" cmpd="sng" algn="ctr">
                      <a:solidFill>
                        <a:schemeClr val="tx1"/>
                      </a:solidFill>
                      <a:prstDash val="solid"/>
                      <a:round/>
                      <a:headEnd type="none" w="med" len="med"/>
                      <a:tailEnd type="none" w="med" len="med"/>
                    </a:lnL>
                  </a:tcPr>
                </a:tc>
              </a:tr>
            </a:tbl>
          </a:graphicData>
        </a:graphic>
      </p:graphicFrame>
      <p:sp>
        <p:nvSpPr>
          <p:cNvPr id="8201"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16242" fontAlgn="base">
              <a:spcBef>
                <a:spcPct val="0"/>
              </a:spcBef>
              <a:spcAft>
                <a:spcPct val="0"/>
              </a:spcAft>
            </a:pPr>
            <a:fld id="{1332D5E4-927D-4300-8BD2-1552F0874972}" type="slidenum">
              <a:rPr lang="de-DE" altLang="de-DE" smtClean="0">
                <a:latin typeface="Arial" charset="0"/>
                <a:cs typeface="Arial" charset="0"/>
              </a:rPr>
              <a:pPr defTabSz="816242" fontAlgn="base">
                <a:spcBef>
                  <a:spcPct val="0"/>
                </a:spcBef>
                <a:spcAft>
                  <a:spcPct val="0"/>
                </a:spcAft>
              </a:pPr>
              <a:t>5</a:t>
            </a:fld>
            <a:endParaRPr lang="de-DE" altLang="de-DE" smtClean="0">
              <a:latin typeface="Arial" charset="0"/>
              <a:cs typeface="Arial" charset="0"/>
            </a:endParaRPr>
          </a:p>
        </p:txBody>
      </p:sp>
      <p:sp>
        <p:nvSpPr>
          <p:cNvPr id="7" name="Rechteck 6"/>
          <p:cNvSpPr/>
          <p:nvPr/>
        </p:nvSpPr>
        <p:spPr>
          <a:xfrm>
            <a:off x="179968" y="1771892"/>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t>Papierkatalog</a:t>
            </a:r>
            <a:endParaRPr lang="de-DE" sz="1300" dirty="0"/>
          </a:p>
          <a:p>
            <a:pPr algn="ctr">
              <a:defRPr/>
            </a:pPr>
            <a:r>
              <a:rPr lang="de-DE" sz="1050" dirty="0"/>
              <a:t>Artikel-Nr., WZ-Bezeichnung, Produktfamilien, ... </a:t>
            </a:r>
            <a:r>
              <a:rPr lang="de-DE" sz="1050" b="1" dirty="0"/>
              <a:t> </a:t>
            </a:r>
          </a:p>
        </p:txBody>
      </p:sp>
      <p:sp>
        <p:nvSpPr>
          <p:cNvPr id="8" name="Rechteck 7"/>
          <p:cNvSpPr/>
          <p:nvPr/>
        </p:nvSpPr>
        <p:spPr>
          <a:xfrm>
            <a:off x="179968" y="2747910"/>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err="1">
                <a:solidFill>
                  <a:schemeClr val="bg1"/>
                </a:solidFill>
              </a:rPr>
              <a:t>eProcurement</a:t>
            </a:r>
            <a:endParaRPr lang="de-DE" sz="1300" dirty="0"/>
          </a:p>
          <a:p>
            <a:pPr algn="ctr">
              <a:defRPr/>
            </a:pPr>
            <a:r>
              <a:rPr lang="de-DE" sz="1050" dirty="0" err="1"/>
              <a:t>eCl@ss</a:t>
            </a:r>
            <a:r>
              <a:rPr lang="de-DE" sz="1050" dirty="0"/>
              <a:t> Klassifizierung, Gewicht, Preis/Preisstaffelung, ... </a:t>
            </a:r>
            <a:endParaRPr lang="de-DE" sz="1050" b="1" dirty="0">
              <a:solidFill>
                <a:schemeClr val="bg1"/>
              </a:solidFill>
            </a:endParaRPr>
          </a:p>
        </p:txBody>
      </p:sp>
      <p:sp>
        <p:nvSpPr>
          <p:cNvPr id="9" name="Rechteck 8"/>
          <p:cNvSpPr/>
          <p:nvPr/>
        </p:nvSpPr>
        <p:spPr>
          <a:xfrm>
            <a:off x="179968" y="3723926"/>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solidFill>
                  <a:schemeClr val="bg1"/>
                </a:solidFill>
              </a:rPr>
              <a:t>Kundenanforderungen CAM</a:t>
            </a:r>
            <a:endParaRPr lang="de-DE" sz="1300" dirty="0"/>
          </a:p>
          <a:p>
            <a:pPr algn="ctr">
              <a:defRPr/>
            </a:pPr>
            <a:r>
              <a:rPr lang="de-DE" sz="1050" dirty="0"/>
              <a:t>geom. Beschreibung, 2D/3D </a:t>
            </a:r>
            <a:r>
              <a:rPr lang="de-DE" sz="1050" dirty="0" smtClean="0"/>
              <a:t>Grafiken, Zusammenbauvorschriften, </a:t>
            </a:r>
            <a:r>
              <a:rPr lang="de-DE" sz="1100" dirty="0"/>
              <a:t>... </a:t>
            </a:r>
            <a:endParaRPr lang="de-DE" sz="1100" b="1" dirty="0">
              <a:solidFill>
                <a:schemeClr val="bg1"/>
              </a:solidFill>
            </a:endParaRPr>
          </a:p>
        </p:txBody>
      </p:sp>
      <p:sp>
        <p:nvSpPr>
          <p:cNvPr id="10" name="Rechteck 9"/>
          <p:cNvSpPr/>
          <p:nvPr/>
        </p:nvSpPr>
        <p:spPr>
          <a:xfrm>
            <a:off x="179968" y="2259901"/>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t>Marktplätze</a:t>
            </a:r>
            <a:endParaRPr lang="de-DE" sz="1300" dirty="0"/>
          </a:p>
          <a:p>
            <a:pPr algn="ctr">
              <a:defRPr/>
            </a:pPr>
            <a:r>
              <a:rPr lang="de-DE" sz="1050" dirty="0"/>
              <a:t>Klassifizierung, Parameter nach Norm, Trennstellencodierungen, ... </a:t>
            </a:r>
            <a:r>
              <a:rPr lang="de-DE" sz="1050" b="1" dirty="0"/>
              <a:t> </a:t>
            </a:r>
          </a:p>
        </p:txBody>
      </p:sp>
      <p:sp>
        <p:nvSpPr>
          <p:cNvPr id="11" name="Rechteck 10"/>
          <p:cNvSpPr/>
          <p:nvPr/>
        </p:nvSpPr>
        <p:spPr>
          <a:xfrm>
            <a:off x="4752097" y="2259901"/>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solidFill>
                  <a:schemeClr val="bg1"/>
                </a:solidFill>
              </a:rPr>
              <a:t>Simulation 3D</a:t>
            </a:r>
            <a:endParaRPr lang="de-DE" sz="1300" dirty="0"/>
          </a:p>
          <a:p>
            <a:pPr algn="ctr">
              <a:defRPr/>
            </a:pPr>
            <a:r>
              <a:rPr lang="de-DE" sz="1050" dirty="0"/>
              <a:t>Maßstäbliche Geometrie, Schneidende/Nichtschneidende Geometrie, …</a:t>
            </a:r>
            <a:r>
              <a:rPr lang="de-DE" sz="1050" b="1" dirty="0">
                <a:solidFill>
                  <a:schemeClr val="bg1"/>
                </a:solidFill>
              </a:rPr>
              <a:t> </a:t>
            </a:r>
          </a:p>
        </p:txBody>
      </p:sp>
      <p:sp>
        <p:nvSpPr>
          <p:cNvPr id="12" name="Rechteck 11"/>
          <p:cNvSpPr/>
          <p:nvPr/>
        </p:nvSpPr>
        <p:spPr>
          <a:xfrm>
            <a:off x="4752097" y="1771892"/>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t>Bestellwesen</a:t>
            </a:r>
          </a:p>
          <a:p>
            <a:pPr algn="ctr">
              <a:defRPr/>
            </a:pPr>
            <a:r>
              <a:rPr lang="de-DE" sz="1050" dirty="0"/>
              <a:t>Artikel-Nr., WZ-Bezeichnung, Preis/Preisstaffelung, Lieferfrist, ... </a:t>
            </a:r>
          </a:p>
        </p:txBody>
      </p:sp>
      <p:sp>
        <p:nvSpPr>
          <p:cNvPr id="13" name="Rechteck 12"/>
          <p:cNvSpPr/>
          <p:nvPr/>
        </p:nvSpPr>
        <p:spPr>
          <a:xfrm>
            <a:off x="179968" y="3235919"/>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solidFill>
                  <a:schemeClr val="bg1"/>
                </a:solidFill>
              </a:rPr>
              <a:t>Webshop</a:t>
            </a:r>
            <a:endParaRPr lang="de-DE" sz="1300" dirty="0"/>
          </a:p>
          <a:p>
            <a:pPr algn="ctr">
              <a:defRPr/>
            </a:pPr>
            <a:r>
              <a:rPr lang="de-DE" sz="1050" dirty="0"/>
              <a:t>Individuelle Fotos/Grafiken, Listenpreise, Lieferzeiten, ... </a:t>
            </a:r>
            <a:endParaRPr lang="de-DE" sz="1050" b="1" dirty="0">
              <a:solidFill>
                <a:schemeClr val="bg1"/>
              </a:solidFill>
            </a:endParaRPr>
          </a:p>
        </p:txBody>
      </p:sp>
      <p:sp>
        <p:nvSpPr>
          <p:cNvPr id="14" name="Rechteck 13"/>
          <p:cNvSpPr/>
          <p:nvPr/>
        </p:nvSpPr>
        <p:spPr>
          <a:xfrm>
            <a:off x="4752097" y="3235919"/>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solidFill>
                  <a:schemeClr val="bg1"/>
                </a:solidFill>
              </a:rPr>
              <a:t>Werkzeugmontage</a:t>
            </a:r>
            <a:endParaRPr lang="de-DE" sz="1300" dirty="0"/>
          </a:p>
          <a:p>
            <a:pPr algn="ctr">
              <a:defRPr/>
            </a:pPr>
            <a:r>
              <a:rPr lang="de-DE" sz="1050" dirty="0"/>
              <a:t>Stückliste, Anzahl Elemente, Lagerort, …</a:t>
            </a:r>
            <a:endParaRPr lang="de-DE" sz="1050" b="1" dirty="0">
              <a:solidFill>
                <a:schemeClr val="bg1"/>
              </a:solidFill>
            </a:endParaRPr>
          </a:p>
        </p:txBody>
      </p:sp>
      <p:sp>
        <p:nvSpPr>
          <p:cNvPr id="15" name="Rechteck 14"/>
          <p:cNvSpPr/>
          <p:nvPr/>
        </p:nvSpPr>
        <p:spPr>
          <a:xfrm>
            <a:off x="4752097" y="3723926"/>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t>Voreinstellung</a:t>
            </a:r>
            <a:endParaRPr lang="de-DE" sz="1300" dirty="0"/>
          </a:p>
          <a:p>
            <a:pPr algn="ctr">
              <a:defRPr/>
            </a:pPr>
            <a:r>
              <a:rPr lang="de-DE" sz="1050" dirty="0"/>
              <a:t>Messverfahren, Relevante Maße, </a:t>
            </a:r>
            <a:r>
              <a:rPr lang="de-DE" sz="1050" dirty="0" smtClean="0"/>
              <a:t>Strukturierte Darstellung</a:t>
            </a:r>
            <a:r>
              <a:rPr lang="de-DE" sz="1050" dirty="0"/>
              <a:t>, ... </a:t>
            </a:r>
            <a:r>
              <a:rPr lang="de-DE" sz="1050" b="1" dirty="0"/>
              <a:t> </a:t>
            </a:r>
            <a:endParaRPr lang="de-DE" sz="1050" b="1" dirty="0">
              <a:solidFill>
                <a:schemeClr val="tx1"/>
              </a:solidFill>
            </a:endParaRPr>
          </a:p>
        </p:txBody>
      </p:sp>
      <p:sp>
        <p:nvSpPr>
          <p:cNvPr id="16" name="Rechteck 15"/>
          <p:cNvSpPr/>
          <p:nvPr/>
        </p:nvSpPr>
        <p:spPr>
          <a:xfrm>
            <a:off x="4752097" y="2747910"/>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t>Dokumentation 2D</a:t>
            </a:r>
          </a:p>
          <a:p>
            <a:pPr algn="ctr">
              <a:defRPr/>
            </a:pPr>
            <a:r>
              <a:rPr lang="de-DE" sz="1050" dirty="0"/>
              <a:t>Bemaßte Geometrie 2D (DXF/PDF), </a:t>
            </a:r>
            <a:r>
              <a:rPr lang="de-DE" sz="1050" dirty="0" err="1" smtClean="0"/>
              <a:t>Darstellung,Schneiden</a:t>
            </a:r>
            <a:r>
              <a:rPr lang="de-DE" sz="1050" dirty="0" smtClean="0"/>
              <a:t>-</a:t>
            </a:r>
            <a:r>
              <a:rPr lang="de-DE" sz="1050" dirty="0"/>
              <a:t>/Nullpunkt, …</a:t>
            </a:r>
            <a:endParaRPr lang="de-DE" sz="1200" b="1" dirty="0">
              <a:solidFill>
                <a:schemeClr val="tx1"/>
              </a:solidFill>
            </a:endParaRPr>
          </a:p>
        </p:txBody>
      </p:sp>
      <p:sp>
        <p:nvSpPr>
          <p:cNvPr id="18" name="Textfeld 17"/>
          <p:cNvSpPr txBox="1"/>
          <p:nvPr/>
        </p:nvSpPr>
        <p:spPr>
          <a:xfrm>
            <a:off x="0" y="4531204"/>
            <a:ext cx="2375900" cy="210758"/>
          </a:xfrm>
          <a:prstGeom prst="rect">
            <a:avLst/>
          </a:prstGeom>
          <a:noFill/>
        </p:spPr>
        <p:txBody>
          <a:bodyPr wrap="none" lIns="71561" tIns="35780" rIns="71561" bIns="35780">
            <a:spAutoFit/>
          </a:bodyPr>
          <a:lstStyle/>
          <a:p>
            <a:pPr>
              <a:defRPr/>
            </a:pPr>
            <a:r>
              <a:rPr lang="de-DE" sz="900" dirty="0">
                <a:solidFill>
                  <a:schemeClr val="bg1">
                    <a:lumMod val="65000"/>
                  </a:schemeClr>
                </a:solidFill>
              </a:rPr>
              <a:t>CIMSOURCE: Vorstellung </a:t>
            </a:r>
            <a:r>
              <a:rPr lang="de-DE" sz="900" dirty="0" err="1">
                <a:solidFill>
                  <a:schemeClr val="bg1">
                    <a:lumMod val="65000"/>
                  </a:schemeClr>
                </a:solidFill>
              </a:rPr>
              <a:t>CoCoDeal</a:t>
            </a:r>
            <a:r>
              <a:rPr lang="de-DE" sz="900" dirty="0">
                <a:solidFill>
                  <a:schemeClr val="bg1">
                    <a:lumMod val="65000"/>
                  </a:schemeClr>
                </a:solidFill>
              </a:rPr>
              <a:t>, 2015</a:t>
            </a:r>
          </a:p>
        </p:txBody>
      </p:sp>
      <p:sp>
        <p:nvSpPr>
          <p:cNvPr id="2" name="Rechteck 1"/>
          <p:cNvSpPr>
            <a:spLocks noChangeArrowheads="1"/>
          </p:cNvSpPr>
          <p:nvPr/>
        </p:nvSpPr>
        <p:spPr bwMode="auto">
          <a:xfrm>
            <a:off x="163335" y="4115486"/>
            <a:ext cx="5629278" cy="50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561" tIns="35780" rIns="71561" bIns="35780">
            <a:spAutoFit/>
          </a:bodyPr>
          <a:lstStyle/>
          <a:p>
            <a:r>
              <a:rPr lang="de-DE" altLang="de-DE" sz="1400" dirty="0">
                <a:solidFill>
                  <a:srgbClr val="000000"/>
                </a:solidFill>
                <a:cs typeface="Arial" charset="0"/>
              </a:rPr>
              <a:t>Durchschnittlicher Hersteller</a:t>
            </a:r>
          </a:p>
          <a:p>
            <a:r>
              <a:rPr lang="de-DE" altLang="de-DE" sz="1400" dirty="0">
                <a:solidFill>
                  <a:srgbClr val="000000"/>
                </a:solidFill>
                <a:cs typeface="Arial" charset="0"/>
              </a:rPr>
              <a:t>&gt;30.000 Komponenten</a:t>
            </a:r>
          </a:p>
        </p:txBody>
      </p:sp>
      <p:sp>
        <p:nvSpPr>
          <p:cNvPr id="3" name="Rechteck 2"/>
          <p:cNvSpPr>
            <a:spLocks noChangeArrowheads="1"/>
          </p:cNvSpPr>
          <p:nvPr/>
        </p:nvSpPr>
        <p:spPr bwMode="auto">
          <a:xfrm>
            <a:off x="4743689" y="4115486"/>
            <a:ext cx="4489132" cy="50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561" tIns="35780" rIns="71561" bIns="35780">
            <a:spAutoFit/>
          </a:bodyPr>
          <a:lstStyle/>
          <a:p>
            <a:r>
              <a:rPr lang="de-DE" altLang="de-DE" sz="1400" dirty="0">
                <a:solidFill>
                  <a:srgbClr val="000000"/>
                </a:solidFill>
                <a:cs typeface="Arial" charset="0"/>
              </a:rPr>
              <a:t>Durchschnittlicher Fertigungsbetrieb </a:t>
            </a:r>
          </a:p>
          <a:p>
            <a:r>
              <a:rPr lang="de-DE" altLang="de-DE" sz="1400" dirty="0">
                <a:solidFill>
                  <a:srgbClr val="000000"/>
                </a:solidFill>
                <a:cs typeface="Arial" charset="0"/>
              </a:rPr>
              <a:t>&gt;3.000 Werkzeuge</a:t>
            </a: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5220072" y="1491630"/>
            <a:ext cx="3672000" cy="301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defRPr/>
            </a:pPr>
            <a:endParaRPr lang="de-DE">
              <a:latin typeface="Arial" panose="020B0604020202020204" pitchFamily="34" charset="0"/>
              <a:cs typeface="Arial" panose="020B0604020202020204" pitchFamily="34" charset="0"/>
            </a:endParaRPr>
          </a:p>
        </p:txBody>
      </p:sp>
      <p:sp>
        <p:nvSpPr>
          <p:cNvPr id="9219" name="Titel 1"/>
          <p:cNvSpPr>
            <a:spLocks noGrp="1"/>
          </p:cNvSpPr>
          <p:nvPr>
            <p:ph type="title"/>
          </p:nvPr>
        </p:nvSpPr>
        <p:spPr/>
        <p:txBody>
          <a:bodyPr/>
          <a:lstStyle/>
          <a:p>
            <a:r>
              <a:rPr lang="de-DE" altLang="de-DE" dirty="0" smtClean="0">
                <a:latin typeface="Arial" charset="0"/>
                <a:cs typeface="Arial" charset="0"/>
              </a:rPr>
              <a:t>Kunde-Lieferant-Informationsaustausch heute</a:t>
            </a:r>
          </a:p>
        </p:txBody>
      </p:sp>
      <p:sp>
        <p:nvSpPr>
          <p:cNvPr id="9220"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16242" fontAlgn="base">
              <a:spcBef>
                <a:spcPct val="0"/>
              </a:spcBef>
              <a:spcAft>
                <a:spcPct val="0"/>
              </a:spcAft>
            </a:pPr>
            <a:fld id="{17C56E89-8B68-4D84-8602-7F6F68C8E41F}" type="slidenum">
              <a:rPr lang="de-DE" altLang="de-DE" smtClean="0">
                <a:latin typeface="Arial" charset="0"/>
                <a:cs typeface="Arial" charset="0"/>
              </a:rPr>
              <a:pPr defTabSz="816242" fontAlgn="base">
                <a:spcBef>
                  <a:spcPct val="0"/>
                </a:spcBef>
                <a:spcAft>
                  <a:spcPct val="0"/>
                </a:spcAft>
              </a:pPr>
              <a:t>6</a:t>
            </a:fld>
            <a:endParaRPr lang="de-DE" altLang="de-DE" smtClean="0">
              <a:latin typeface="Arial" charset="0"/>
              <a:cs typeface="Arial" charset="0"/>
            </a:endParaRPr>
          </a:p>
        </p:txBody>
      </p:sp>
      <p:sp>
        <p:nvSpPr>
          <p:cNvPr id="5" name="Textfeld 4"/>
          <p:cNvSpPr txBox="1"/>
          <p:nvPr/>
        </p:nvSpPr>
        <p:spPr>
          <a:xfrm>
            <a:off x="0" y="4548483"/>
            <a:ext cx="2375900" cy="210758"/>
          </a:xfrm>
          <a:prstGeom prst="rect">
            <a:avLst/>
          </a:prstGeom>
          <a:noFill/>
        </p:spPr>
        <p:txBody>
          <a:bodyPr wrap="none" lIns="71561" tIns="35780" rIns="71561" bIns="35780">
            <a:spAutoFit/>
          </a:bodyPr>
          <a:lstStyle/>
          <a:p>
            <a:pPr>
              <a:defRPr/>
            </a:pPr>
            <a:r>
              <a:rPr lang="de-DE" sz="900" dirty="0">
                <a:solidFill>
                  <a:schemeClr val="bg1">
                    <a:lumMod val="65000"/>
                  </a:schemeClr>
                </a:solidFill>
              </a:rPr>
              <a:t>CIMSOURCE: Vorstellung </a:t>
            </a:r>
            <a:r>
              <a:rPr lang="de-DE" sz="900" dirty="0" err="1">
                <a:solidFill>
                  <a:schemeClr val="bg1">
                    <a:lumMod val="65000"/>
                  </a:schemeClr>
                </a:solidFill>
              </a:rPr>
              <a:t>CoCoDeal</a:t>
            </a:r>
            <a:r>
              <a:rPr lang="de-DE" sz="900" dirty="0">
                <a:solidFill>
                  <a:schemeClr val="bg1">
                    <a:lumMod val="65000"/>
                  </a:schemeClr>
                </a:solidFill>
              </a:rPr>
              <a:t>, 2015</a:t>
            </a:r>
          </a:p>
        </p:txBody>
      </p:sp>
      <p:sp>
        <p:nvSpPr>
          <p:cNvPr id="6" name="Rechteck 5"/>
          <p:cNvSpPr/>
          <p:nvPr/>
        </p:nvSpPr>
        <p:spPr>
          <a:xfrm>
            <a:off x="323936" y="1491630"/>
            <a:ext cx="3672000" cy="3016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endParaRPr lang="de-DE">
              <a:latin typeface="Arial" panose="020B0604020202020204" pitchFamily="34" charset="0"/>
              <a:cs typeface="Arial" panose="020B0604020202020204" pitchFamily="34" charset="0"/>
            </a:endParaRPr>
          </a:p>
        </p:txBody>
      </p:sp>
      <p:sp>
        <p:nvSpPr>
          <p:cNvPr id="8" name="Rechteck 7"/>
          <p:cNvSpPr/>
          <p:nvPr/>
        </p:nvSpPr>
        <p:spPr>
          <a:xfrm>
            <a:off x="447466" y="1989990"/>
            <a:ext cx="3078770" cy="293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r">
              <a:defRPr/>
            </a:pPr>
            <a:r>
              <a:rPr lang="de-DE" sz="1400" dirty="0">
                <a:latin typeface="Arial" panose="020B0604020202020204" pitchFamily="34" charset="0"/>
                <a:cs typeface="Arial" panose="020B0604020202020204" pitchFamily="34" charset="0"/>
              </a:rPr>
              <a:t>Geometriemerkmale</a:t>
            </a:r>
          </a:p>
        </p:txBody>
      </p:sp>
      <p:sp>
        <p:nvSpPr>
          <p:cNvPr id="9" name="Rechteck 8"/>
          <p:cNvSpPr/>
          <p:nvPr/>
        </p:nvSpPr>
        <p:spPr>
          <a:xfrm>
            <a:off x="447466" y="3077190"/>
            <a:ext cx="3078770" cy="293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r">
              <a:defRPr/>
            </a:pPr>
            <a:r>
              <a:rPr lang="de-DE" sz="1400" dirty="0">
                <a:latin typeface="Arial" panose="020B0604020202020204" pitchFamily="34" charset="0"/>
                <a:cs typeface="Arial" panose="020B0604020202020204" pitchFamily="34" charset="0"/>
              </a:rPr>
              <a:t>Kundenumfeld</a:t>
            </a:r>
          </a:p>
        </p:txBody>
      </p:sp>
      <p:sp>
        <p:nvSpPr>
          <p:cNvPr id="10" name="Rechteck 9"/>
          <p:cNvSpPr/>
          <p:nvPr/>
        </p:nvSpPr>
        <p:spPr>
          <a:xfrm>
            <a:off x="447466" y="2714790"/>
            <a:ext cx="3078770" cy="293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r">
              <a:defRPr/>
            </a:pPr>
            <a:r>
              <a:rPr lang="de-DE" sz="1400" dirty="0">
                <a:latin typeface="Arial" panose="020B0604020202020204" pitchFamily="34" charset="0"/>
                <a:cs typeface="Arial" panose="020B0604020202020204" pitchFamily="34" charset="0"/>
              </a:rPr>
              <a:t>Herstellermerkmale</a:t>
            </a:r>
          </a:p>
        </p:txBody>
      </p:sp>
      <p:sp>
        <p:nvSpPr>
          <p:cNvPr id="11" name="Rechteck 10"/>
          <p:cNvSpPr/>
          <p:nvPr/>
        </p:nvSpPr>
        <p:spPr>
          <a:xfrm>
            <a:off x="447466" y="2352390"/>
            <a:ext cx="3078770" cy="293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r">
              <a:defRPr/>
            </a:pPr>
            <a:r>
              <a:rPr lang="de-DE" sz="1400" dirty="0">
                <a:latin typeface="Arial" panose="020B0604020202020204" pitchFamily="34" charset="0"/>
                <a:cs typeface="Arial" panose="020B0604020202020204" pitchFamily="34" charset="0"/>
              </a:rPr>
              <a:t>Einsatzempfehlungen</a:t>
            </a:r>
          </a:p>
        </p:txBody>
      </p:sp>
      <p:sp>
        <p:nvSpPr>
          <p:cNvPr id="12" name="Rechteck 11"/>
          <p:cNvSpPr/>
          <p:nvPr/>
        </p:nvSpPr>
        <p:spPr>
          <a:xfrm>
            <a:off x="447466" y="3439590"/>
            <a:ext cx="3078770" cy="2948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r">
              <a:defRPr/>
            </a:pPr>
            <a:r>
              <a:rPr lang="de-DE" sz="1400" dirty="0">
                <a:latin typeface="Arial" panose="020B0604020202020204" pitchFamily="34" charset="0"/>
                <a:cs typeface="Arial" panose="020B0604020202020204" pitchFamily="34" charset="0"/>
              </a:rPr>
              <a:t>Bestellinformation</a:t>
            </a:r>
          </a:p>
        </p:txBody>
      </p:sp>
      <p:sp>
        <p:nvSpPr>
          <p:cNvPr id="13" name="Rechteck 12"/>
          <p:cNvSpPr/>
          <p:nvPr/>
        </p:nvSpPr>
        <p:spPr>
          <a:xfrm>
            <a:off x="447466" y="3803070"/>
            <a:ext cx="3078770" cy="293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r">
              <a:defRPr/>
            </a:pPr>
            <a:r>
              <a:rPr lang="de-DE" sz="1400" dirty="0">
                <a:latin typeface="Arial" panose="020B0604020202020204" pitchFamily="34" charset="0"/>
                <a:cs typeface="Arial" panose="020B0604020202020204" pitchFamily="34" charset="0"/>
              </a:rPr>
              <a:t>Ersatz-/Zubehörteile</a:t>
            </a:r>
          </a:p>
        </p:txBody>
      </p:sp>
      <p:sp>
        <p:nvSpPr>
          <p:cNvPr id="15" name="Rechteck 14"/>
          <p:cNvSpPr/>
          <p:nvPr/>
        </p:nvSpPr>
        <p:spPr>
          <a:xfrm>
            <a:off x="470543" y="1514715"/>
            <a:ext cx="3078770" cy="433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defRPr/>
            </a:pPr>
            <a:r>
              <a:rPr lang="de-DE" b="1" dirty="0" smtClean="0">
                <a:latin typeface="Arial" panose="020B0604020202020204" pitchFamily="34" charset="0"/>
                <a:cs typeface="Arial" panose="020B0604020202020204" pitchFamily="34" charset="0"/>
              </a:rPr>
              <a:t>Quell-Systeme </a:t>
            </a:r>
          </a:p>
          <a:p>
            <a:pPr>
              <a:defRPr/>
            </a:pPr>
            <a:r>
              <a:rPr lang="de-DE" b="1" dirty="0" smtClean="0">
                <a:latin typeface="Arial" panose="020B0604020202020204" pitchFamily="34" charset="0"/>
                <a:cs typeface="Arial" panose="020B0604020202020204" pitchFamily="34" charset="0"/>
              </a:rPr>
              <a:t>beim Lieferanten</a:t>
            </a:r>
            <a:endParaRPr lang="de-DE" b="1" dirty="0">
              <a:latin typeface="Arial" panose="020B0604020202020204" pitchFamily="34" charset="0"/>
              <a:cs typeface="Arial" panose="020B0604020202020204" pitchFamily="34" charset="0"/>
            </a:endParaRPr>
          </a:p>
        </p:txBody>
      </p:sp>
      <p:sp>
        <p:nvSpPr>
          <p:cNvPr id="16" name="Rechteck 15"/>
          <p:cNvSpPr/>
          <p:nvPr/>
        </p:nvSpPr>
        <p:spPr>
          <a:xfrm>
            <a:off x="478688" y="4165468"/>
            <a:ext cx="3077413" cy="293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r">
              <a:defRPr/>
            </a:pPr>
            <a:r>
              <a:rPr lang="de-DE" sz="1400" dirty="0">
                <a:latin typeface="Arial" panose="020B0604020202020204" pitchFamily="34" charset="0"/>
                <a:cs typeface="Arial" panose="020B0604020202020204" pitchFamily="34" charset="0"/>
              </a:rPr>
              <a:t>Grafik-Daten</a:t>
            </a:r>
          </a:p>
        </p:txBody>
      </p:sp>
      <p:sp>
        <p:nvSpPr>
          <p:cNvPr id="17" name="Rechteck 16"/>
          <p:cNvSpPr/>
          <p:nvPr/>
        </p:nvSpPr>
        <p:spPr>
          <a:xfrm>
            <a:off x="5940152" y="1521836"/>
            <a:ext cx="2880767" cy="367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r">
              <a:defRPr/>
            </a:pPr>
            <a:r>
              <a:rPr lang="de-DE" b="1" dirty="0" smtClean="0">
                <a:latin typeface="Arial" panose="020B0604020202020204" pitchFamily="34" charset="0"/>
                <a:cs typeface="Arial" panose="020B0604020202020204" pitchFamily="34" charset="0"/>
              </a:rPr>
              <a:t>Zielbereiche</a:t>
            </a:r>
          </a:p>
          <a:p>
            <a:pPr algn="r">
              <a:defRPr/>
            </a:pPr>
            <a:r>
              <a:rPr lang="de-DE" b="1" dirty="0" smtClean="0">
                <a:latin typeface="Arial" panose="020B0604020202020204" pitchFamily="34" charset="0"/>
                <a:cs typeface="Arial" panose="020B0604020202020204" pitchFamily="34" charset="0"/>
              </a:rPr>
              <a:t>beim Kunden</a:t>
            </a:r>
            <a:endParaRPr lang="de-DE" b="1" dirty="0">
              <a:latin typeface="Arial" panose="020B0604020202020204" pitchFamily="34" charset="0"/>
              <a:cs typeface="Arial" panose="020B0604020202020204" pitchFamily="34" charset="0"/>
            </a:endParaRPr>
          </a:p>
        </p:txBody>
      </p:sp>
      <p:sp>
        <p:nvSpPr>
          <p:cNvPr id="19" name="Rechteck 18"/>
          <p:cNvSpPr/>
          <p:nvPr/>
        </p:nvSpPr>
        <p:spPr>
          <a:xfrm>
            <a:off x="5557532" y="1939068"/>
            <a:ext cx="1717215" cy="380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spAutoFit/>
          </a:bodyPr>
          <a:lstStyle/>
          <a:p>
            <a:pPr>
              <a:lnSpc>
                <a:spcPts val="1200"/>
              </a:lnSpc>
            </a:pPr>
            <a:r>
              <a:rPr lang="de-DE" sz="1100" dirty="0">
                <a:latin typeface="Arial" panose="020B0604020202020204" pitchFamily="34" charset="0"/>
                <a:cs typeface="Arial" panose="020B0604020202020204" pitchFamily="34" charset="0"/>
              </a:rPr>
              <a:t>- Katalogdaten</a:t>
            </a:r>
          </a:p>
          <a:p>
            <a:pPr>
              <a:lnSpc>
                <a:spcPts val="1200"/>
              </a:lnSpc>
            </a:pPr>
            <a:r>
              <a:rPr lang="de-DE" sz="1100" dirty="0">
                <a:latin typeface="Arial" panose="020B0604020202020204" pitchFamily="34" charset="0"/>
                <a:cs typeface="Arial" panose="020B0604020202020204" pitchFamily="34" charset="0"/>
              </a:rPr>
              <a:t>- Bestellinfo</a:t>
            </a:r>
          </a:p>
        </p:txBody>
      </p:sp>
      <p:sp>
        <p:nvSpPr>
          <p:cNvPr id="20" name="Rechteck 19"/>
          <p:cNvSpPr/>
          <p:nvPr/>
        </p:nvSpPr>
        <p:spPr>
          <a:xfrm>
            <a:off x="5564320" y="3235212"/>
            <a:ext cx="1717215" cy="380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spAutoFit/>
          </a:bodyPr>
          <a:lstStyle/>
          <a:p>
            <a:pPr>
              <a:lnSpc>
                <a:spcPts val="1200"/>
              </a:lnSpc>
              <a:defRPr/>
            </a:pPr>
            <a:r>
              <a:rPr lang="de-DE" sz="1100" dirty="0">
                <a:latin typeface="Arial" panose="020B0604020202020204" pitchFamily="34" charset="0"/>
                <a:cs typeface="Arial" panose="020B0604020202020204" pitchFamily="34" charset="0"/>
              </a:rPr>
              <a:t>- NC-Daten </a:t>
            </a:r>
          </a:p>
          <a:p>
            <a:pPr>
              <a:lnSpc>
                <a:spcPts val="1200"/>
              </a:lnSpc>
              <a:defRPr/>
            </a:pPr>
            <a:r>
              <a:rPr lang="de-DE" sz="1100" dirty="0">
                <a:latin typeface="Arial" panose="020B0604020202020204" pitchFamily="34" charset="0"/>
                <a:cs typeface="Arial" panose="020B0604020202020204" pitchFamily="34" charset="0"/>
              </a:rPr>
              <a:t>- Einstellpläne </a:t>
            </a:r>
          </a:p>
        </p:txBody>
      </p:sp>
      <p:sp>
        <p:nvSpPr>
          <p:cNvPr id="21" name="Rechteck 20"/>
          <p:cNvSpPr/>
          <p:nvPr/>
        </p:nvSpPr>
        <p:spPr>
          <a:xfrm>
            <a:off x="5564320" y="3616487"/>
            <a:ext cx="1717215" cy="380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spAutoFit/>
          </a:bodyPr>
          <a:lstStyle/>
          <a:p>
            <a:pPr>
              <a:lnSpc>
                <a:spcPts val="1200"/>
              </a:lnSpc>
            </a:pPr>
            <a:r>
              <a:rPr lang="de-DE" sz="1100" dirty="0">
                <a:latin typeface="Arial" panose="020B0604020202020204" pitchFamily="34" charset="0"/>
                <a:cs typeface="Arial" panose="020B0604020202020204" pitchFamily="34" charset="0"/>
              </a:rPr>
              <a:t>- Stücklisten </a:t>
            </a:r>
          </a:p>
          <a:p>
            <a:pPr>
              <a:lnSpc>
                <a:spcPts val="1200"/>
              </a:lnSpc>
            </a:pP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Fertigungsdoku</a:t>
            </a:r>
            <a:r>
              <a:rPr lang="de-DE" sz="1100" dirty="0">
                <a:latin typeface="Arial" panose="020B0604020202020204" pitchFamily="34" charset="0"/>
                <a:cs typeface="Arial" panose="020B0604020202020204" pitchFamily="34" charset="0"/>
              </a:rPr>
              <a:t>. </a:t>
            </a:r>
          </a:p>
        </p:txBody>
      </p:sp>
      <p:sp>
        <p:nvSpPr>
          <p:cNvPr id="22" name="Rechteck 21"/>
          <p:cNvSpPr/>
          <p:nvPr/>
        </p:nvSpPr>
        <p:spPr>
          <a:xfrm>
            <a:off x="5569407" y="2832370"/>
            <a:ext cx="1717215" cy="380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spAutoFit/>
          </a:bodyPr>
          <a:lstStyle/>
          <a:p>
            <a:pPr>
              <a:lnSpc>
                <a:spcPts val="1200"/>
              </a:lnSpc>
              <a:defRPr/>
            </a:pPr>
            <a:r>
              <a:rPr lang="de-DE" sz="1100" dirty="0">
                <a:latin typeface="Arial" panose="020B0604020202020204" pitchFamily="34" charset="0"/>
                <a:cs typeface="Arial" panose="020B0604020202020204" pitchFamily="34" charset="0"/>
              </a:rPr>
              <a:t>- 2D/3D CAD </a:t>
            </a:r>
          </a:p>
          <a:p>
            <a:pPr>
              <a:lnSpc>
                <a:spcPts val="1200"/>
              </a:lnSpc>
              <a:defRPr/>
            </a:pPr>
            <a:r>
              <a:rPr lang="de-DE" sz="1100" dirty="0">
                <a:latin typeface="Arial" panose="020B0604020202020204" pitchFamily="34" charset="0"/>
                <a:cs typeface="Arial" panose="020B0604020202020204" pitchFamily="34" charset="0"/>
              </a:rPr>
              <a:t>- Einsatzwerte </a:t>
            </a:r>
          </a:p>
        </p:txBody>
      </p:sp>
      <p:sp>
        <p:nvSpPr>
          <p:cNvPr id="23" name="Rechteck 22"/>
          <p:cNvSpPr/>
          <p:nvPr/>
        </p:nvSpPr>
        <p:spPr>
          <a:xfrm>
            <a:off x="5557532" y="2295082"/>
            <a:ext cx="1717215" cy="549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spAutoFit/>
          </a:bodyPr>
          <a:lstStyle/>
          <a:p>
            <a:pPr>
              <a:lnSpc>
                <a:spcPts val="1200"/>
              </a:lnSpc>
            </a:pPr>
            <a:r>
              <a:rPr lang="de-DE" sz="1100" dirty="0">
                <a:latin typeface="Arial" panose="020B0604020202020204" pitchFamily="34" charset="0"/>
                <a:cs typeface="Arial" panose="020B0604020202020204" pitchFamily="34" charset="0"/>
              </a:rPr>
              <a:t>- Projektstand </a:t>
            </a:r>
          </a:p>
          <a:p>
            <a:pPr>
              <a:lnSpc>
                <a:spcPts val="1200"/>
              </a:lnSpc>
            </a:pPr>
            <a:r>
              <a:rPr lang="de-DE" sz="1100" dirty="0">
                <a:latin typeface="Arial" panose="020B0604020202020204" pitchFamily="34" charset="0"/>
                <a:cs typeface="Arial" panose="020B0604020202020204" pitchFamily="34" charset="0"/>
              </a:rPr>
              <a:t>- Arbeitsfolgen </a:t>
            </a:r>
          </a:p>
          <a:p>
            <a:pPr>
              <a:lnSpc>
                <a:spcPts val="1200"/>
              </a:lnSpc>
            </a:pP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Invest</a:t>
            </a:r>
            <a:r>
              <a:rPr lang="de-DE" sz="1100" dirty="0">
                <a:latin typeface="Arial" panose="020B0604020202020204" pitchFamily="34" charset="0"/>
                <a:cs typeface="Arial" panose="020B0604020202020204" pitchFamily="34" charset="0"/>
              </a:rPr>
              <a:t> </a:t>
            </a:r>
          </a:p>
        </p:txBody>
      </p:sp>
      <p:sp>
        <p:nvSpPr>
          <p:cNvPr id="24" name="Rechteck 23"/>
          <p:cNvSpPr/>
          <p:nvPr/>
        </p:nvSpPr>
        <p:spPr>
          <a:xfrm>
            <a:off x="5580610" y="4159707"/>
            <a:ext cx="1717215" cy="241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spAutoFit/>
          </a:bodyPr>
          <a:lstStyle/>
          <a:p>
            <a:pPr>
              <a:defRPr/>
            </a:pPr>
            <a:r>
              <a:rPr lang="de-DE" sz="1100" dirty="0">
                <a:latin typeface="Arial" panose="020B0604020202020204" pitchFamily="34" charset="0"/>
                <a:cs typeface="Arial" panose="020B0604020202020204" pitchFamily="34" charset="0"/>
              </a:rPr>
              <a:t>- QM-Dokumente </a:t>
            </a:r>
          </a:p>
        </p:txBody>
      </p:sp>
      <p:cxnSp>
        <p:nvCxnSpPr>
          <p:cNvPr id="26" name="Gerade Verbindung mit Pfeil 25"/>
          <p:cNvCxnSpPr>
            <a:stCxn id="8" idx="3"/>
            <a:endCxn id="19" idx="1"/>
          </p:cNvCxnSpPr>
          <p:nvPr/>
        </p:nvCxnSpPr>
        <p:spPr>
          <a:xfrm flipV="1">
            <a:off x="3526236" y="2129086"/>
            <a:ext cx="2031296" cy="7769"/>
          </a:xfrm>
          <a:prstGeom prst="straightConnector1">
            <a:avLst/>
          </a:prstGeom>
          <a:ln>
            <a:solidFill>
              <a:schemeClr val="accent1">
                <a:lumMod val="75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28" name="Gerade Verbindung mit Pfeil 27"/>
          <p:cNvCxnSpPr>
            <a:stCxn id="12" idx="3"/>
            <a:endCxn id="19" idx="1"/>
          </p:cNvCxnSpPr>
          <p:nvPr/>
        </p:nvCxnSpPr>
        <p:spPr>
          <a:xfrm flipV="1">
            <a:off x="3526236" y="2129086"/>
            <a:ext cx="2031296" cy="1457909"/>
          </a:xfrm>
          <a:prstGeom prst="straightConnector1">
            <a:avLst/>
          </a:prstGeom>
          <a:ln>
            <a:solidFill>
              <a:schemeClr val="accent1">
                <a:lumMod val="75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29" name="Gerade Verbindung mit Pfeil 28"/>
          <p:cNvCxnSpPr>
            <a:stCxn id="10" idx="3"/>
            <a:endCxn id="19" idx="1"/>
          </p:cNvCxnSpPr>
          <p:nvPr/>
        </p:nvCxnSpPr>
        <p:spPr>
          <a:xfrm flipV="1">
            <a:off x="3526236" y="2129086"/>
            <a:ext cx="2031296" cy="732569"/>
          </a:xfrm>
          <a:prstGeom prst="straightConnector1">
            <a:avLst/>
          </a:prstGeom>
          <a:ln>
            <a:solidFill>
              <a:schemeClr val="accent1">
                <a:lumMod val="75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34" name="Gerade Verbindung mit Pfeil 33"/>
          <p:cNvCxnSpPr>
            <a:stCxn id="8" idx="3"/>
            <a:endCxn id="24" idx="1"/>
          </p:cNvCxnSpPr>
          <p:nvPr/>
        </p:nvCxnSpPr>
        <p:spPr>
          <a:xfrm>
            <a:off x="3526236" y="2136855"/>
            <a:ext cx="2054374" cy="214362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8" idx="3"/>
            <a:endCxn id="22" idx="1"/>
          </p:cNvCxnSpPr>
          <p:nvPr/>
        </p:nvCxnSpPr>
        <p:spPr>
          <a:xfrm>
            <a:off x="3526236" y="2136855"/>
            <a:ext cx="2043171" cy="8855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7308304" y="1923719"/>
            <a:ext cx="1512000" cy="360000"/>
          </a:xfrm>
          <a:prstGeom prst="rect">
            <a:avLst/>
          </a:prstGeom>
        </p:spPr>
        <p:style>
          <a:lnRef idx="1">
            <a:schemeClr val="accent1"/>
          </a:lnRef>
          <a:fillRef idx="2">
            <a:schemeClr val="accent1"/>
          </a:fillRef>
          <a:effectRef idx="1">
            <a:schemeClr val="accent1"/>
          </a:effectRef>
          <a:fontRef idx="minor">
            <a:schemeClr val="dk1"/>
          </a:fontRef>
        </p:style>
        <p:txBody>
          <a:bodyPr lIns="71561" tIns="35780" rIns="71561" bIns="35780" anchor="b"/>
          <a:lstStyle/>
          <a:p>
            <a:pPr algn="r">
              <a:defRPr/>
            </a:pPr>
            <a:r>
              <a:rPr lang="de-DE" sz="1400" dirty="0">
                <a:latin typeface="Arial" panose="020B0604020202020204" pitchFamily="34" charset="0"/>
                <a:cs typeface="Arial" panose="020B0604020202020204" pitchFamily="34" charset="0"/>
              </a:rPr>
              <a:t>Einkauf</a:t>
            </a:r>
          </a:p>
        </p:txBody>
      </p:sp>
      <p:sp>
        <p:nvSpPr>
          <p:cNvPr id="37" name="Rechteck 36"/>
          <p:cNvSpPr/>
          <p:nvPr/>
        </p:nvSpPr>
        <p:spPr>
          <a:xfrm>
            <a:off x="7308304" y="3194903"/>
            <a:ext cx="1512000" cy="360000"/>
          </a:xfrm>
          <a:prstGeom prst="rect">
            <a:avLst/>
          </a:prstGeom>
        </p:spPr>
        <p:style>
          <a:lnRef idx="1">
            <a:schemeClr val="accent1"/>
          </a:lnRef>
          <a:fillRef idx="2">
            <a:schemeClr val="accent1"/>
          </a:fillRef>
          <a:effectRef idx="1">
            <a:schemeClr val="accent1"/>
          </a:effectRef>
          <a:fontRef idx="minor">
            <a:schemeClr val="dk1"/>
          </a:fontRef>
        </p:style>
        <p:txBody>
          <a:bodyPr lIns="71561" tIns="35780" rIns="71561" bIns="35780" anchor="ctr"/>
          <a:lstStyle/>
          <a:p>
            <a:pPr algn="r">
              <a:defRPr/>
            </a:pPr>
            <a:r>
              <a:rPr lang="de-DE" sz="1400" dirty="0">
                <a:latin typeface="Arial" panose="020B0604020202020204" pitchFamily="34" charset="0"/>
                <a:cs typeface="Arial" panose="020B0604020202020204" pitchFamily="34" charset="0"/>
              </a:rPr>
              <a:t>Arbeits-vorbereitung</a:t>
            </a:r>
          </a:p>
        </p:txBody>
      </p:sp>
      <p:sp>
        <p:nvSpPr>
          <p:cNvPr id="38" name="Rechteck 37"/>
          <p:cNvSpPr/>
          <p:nvPr/>
        </p:nvSpPr>
        <p:spPr>
          <a:xfrm>
            <a:off x="7308304" y="3618631"/>
            <a:ext cx="1512000" cy="360000"/>
          </a:xfrm>
          <a:prstGeom prst="rect">
            <a:avLst/>
          </a:prstGeom>
        </p:spPr>
        <p:style>
          <a:lnRef idx="1">
            <a:schemeClr val="accent1"/>
          </a:lnRef>
          <a:fillRef idx="2">
            <a:schemeClr val="accent1"/>
          </a:fillRef>
          <a:effectRef idx="1">
            <a:schemeClr val="accent1"/>
          </a:effectRef>
          <a:fontRef idx="minor">
            <a:schemeClr val="dk1"/>
          </a:fontRef>
        </p:style>
        <p:txBody>
          <a:bodyPr lIns="71561" tIns="35780" rIns="71561" bIns="35780" anchor="b"/>
          <a:lstStyle/>
          <a:p>
            <a:pPr algn="r">
              <a:defRPr/>
            </a:pPr>
            <a:r>
              <a:rPr lang="de-DE" sz="1400" dirty="0">
                <a:latin typeface="Arial" panose="020B0604020202020204" pitchFamily="34" charset="0"/>
                <a:cs typeface="Arial" panose="020B0604020202020204" pitchFamily="34" charset="0"/>
              </a:rPr>
              <a:t>Fertigung</a:t>
            </a:r>
          </a:p>
        </p:txBody>
      </p:sp>
      <p:sp>
        <p:nvSpPr>
          <p:cNvPr id="39" name="Rechteck 38"/>
          <p:cNvSpPr/>
          <p:nvPr/>
        </p:nvSpPr>
        <p:spPr>
          <a:xfrm>
            <a:off x="7308304" y="4042361"/>
            <a:ext cx="1512000" cy="360000"/>
          </a:xfrm>
          <a:prstGeom prst="rect">
            <a:avLst/>
          </a:prstGeom>
        </p:spPr>
        <p:style>
          <a:lnRef idx="1">
            <a:schemeClr val="accent1"/>
          </a:lnRef>
          <a:fillRef idx="2">
            <a:schemeClr val="accent1"/>
          </a:fillRef>
          <a:effectRef idx="1">
            <a:schemeClr val="accent1"/>
          </a:effectRef>
          <a:fontRef idx="minor">
            <a:schemeClr val="dk1"/>
          </a:fontRef>
        </p:style>
        <p:txBody>
          <a:bodyPr lIns="71561" tIns="35780" rIns="71561" bIns="35780" anchor="ctr"/>
          <a:lstStyle/>
          <a:p>
            <a:pPr algn="r">
              <a:defRPr/>
            </a:pPr>
            <a:r>
              <a:rPr lang="de-DE" sz="1400" dirty="0">
                <a:latin typeface="Arial" panose="020B0604020202020204" pitchFamily="34" charset="0"/>
                <a:cs typeface="Arial" panose="020B0604020202020204" pitchFamily="34" charset="0"/>
              </a:rPr>
              <a:t>Qualitäts-sicherung</a:t>
            </a:r>
          </a:p>
        </p:txBody>
      </p:sp>
      <p:sp>
        <p:nvSpPr>
          <p:cNvPr id="40" name="Rechteck 39"/>
          <p:cNvSpPr/>
          <p:nvPr/>
        </p:nvSpPr>
        <p:spPr>
          <a:xfrm>
            <a:off x="7308304" y="2771175"/>
            <a:ext cx="1512000" cy="360000"/>
          </a:xfrm>
          <a:prstGeom prst="rect">
            <a:avLst/>
          </a:prstGeom>
        </p:spPr>
        <p:style>
          <a:lnRef idx="1">
            <a:schemeClr val="accent1"/>
          </a:lnRef>
          <a:fillRef idx="2">
            <a:schemeClr val="accent1"/>
          </a:fillRef>
          <a:effectRef idx="1">
            <a:schemeClr val="accent1"/>
          </a:effectRef>
          <a:fontRef idx="minor">
            <a:schemeClr val="dk1"/>
          </a:fontRef>
        </p:style>
        <p:txBody>
          <a:bodyPr lIns="71561" tIns="35780" rIns="71561" bIns="35780" anchor="b"/>
          <a:lstStyle/>
          <a:p>
            <a:pPr algn="r">
              <a:defRPr/>
            </a:pPr>
            <a:r>
              <a:rPr lang="de-DE" sz="1400" dirty="0">
                <a:latin typeface="Arial" panose="020B0604020202020204" pitchFamily="34" charset="0"/>
                <a:cs typeface="Arial" panose="020B0604020202020204" pitchFamily="34" charset="0"/>
              </a:rPr>
              <a:t>Entwicklung</a:t>
            </a:r>
          </a:p>
        </p:txBody>
      </p:sp>
      <p:sp>
        <p:nvSpPr>
          <p:cNvPr id="41" name="Rechteck 40"/>
          <p:cNvSpPr/>
          <p:nvPr/>
        </p:nvSpPr>
        <p:spPr>
          <a:xfrm>
            <a:off x="7308304" y="2347447"/>
            <a:ext cx="1512000" cy="360000"/>
          </a:xfrm>
          <a:prstGeom prst="rect">
            <a:avLst/>
          </a:prstGeom>
        </p:spPr>
        <p:style>
          <a:lnRef idx="1">
            <a:schemeClr val="accent1"/>
          </a:lnRef>
          <a:fillRef idx="2">
            <a:schemeClr val="accent1"/>
          </a:fillRef>
          <a:effectRef idx="1">
            <a:schemeClr val="accent1"/>
          </a:effectRef>
          <a:fontRef idx="minor">
            <a:schemeClr val="dk1"/>
          </a:fontRef>
        </p:style>
        <p:txBody>
          <a:bodyPr lIns="71561" tIns="35780" rIns="71561" bIns="35780" anchor="b"/>
          <a:lstStyle/>
          <a:p>
            <a:pPr algn="r">
              <a:defRPr/>
            </a:pPr>
            <a:r>
              <a:rPr lang="de-DE" sz="1400" dirty="0">
                <a:latin typeface="Arial" panose="020B0604020202020204" pitchFamily="34" charset="0"/>
                <a:cs typeface="Arial" panose="020B0604020202020204" pitchFamily="34" charset="0"/>
              </a:rPr>
              <a:t>Projektierung</a:t>
            </a:r>
          </a:p>
        </p:txBody>
      </p:sp>
      <p:sp>
        <p:nvSpPr>
          <p:cNvPr id="45" name="Rechteck 44"/>
          <p:cNvSpPr/>
          <p:nvPr/>
        </p:nvSpPr>
        <p:spPr>
          <a:xfrm>
            <a:off x="6909757" y="1940317"/>
            <a:ext cx="769693" cy="144000"/>
          </a:xfrm>
          <a:prstGeom prst="rect">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71561" tIns="35780" rIns="71561" bIns="35780" anchor="ctr"/>
          <a:lstStyle/>
          <a:p>
            <a:pPr algn="ctr">
              <a:defRPr/>
            </a:pPr>
            <a:r>
              <a:rPr lang="de-DE" sz="1200" dirty="0" err="1">
                <a:latin typeface="Arial" panose="020B0604020202020204" pitchFamily="34" charset="0"/>
                <a:cs typeface="Arial" panose="020B0604020202020204" pitchFamily="34" charset="0"/>
              </a:rPr>
              <a:t>eClass</a:t>
            </a:r>
            <a:endParaRPr lang="de-DE" sz="1200" dirty="0">
              <a:latin typeface="Arial" panose="020B0604020202020204" pitchFamily="34" charset="0"/>
              <a:cs typeface="Arial" panose="020B0604020202020204" pitchFamily="34" charset="0"/>
            </a:endParaRPr>
          </a:p>
        </p:txBody>
      </p:sp>
      <p:cxnSp>
        <p:nvCxnSpPr>
          <p:cNvPr id="48" name="Gerade Verbindung mit Pfeil 47"/>
          <p:cNvCxnSpPr>
            <a:stCxn id="10" idx="3"/>
            <a:endCxn id="24" idx="1"/>
          </p:cNvCxnSpPr>
          <p:nvPr/>
        </p:nvCxnSpPr>
        <p:spPr>
          <a:xfrm>
            <a:off x="3526236" y="2861655"/>
            <a:ext cx="2054374" cy="141882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Rechteck 50"/>
          <p:cNvSpPr/>
          <p:nvPr/>
        </p:nvSpPr>
        <p:spPr>
          <a:xfrm>
            <a:off x="6909757" y="4049920"/>
            <a:ext cx="769693" cy="144000"/>
          </a:xfrm>
          <a:prstGeom prst="rect">
            <a:avLst/>
          </a:prstGeom>
          <a:solidFill>
            <a:schemeClr val="bg1">
              <a:lumMod val="6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71561" tIns="35780" rIns="71561" bIns="35780" anchor="ctr"/>
          <a:lstStyle/>
          <a:p>
            <a:pPr algn="ctr">
              <a:defRPr/>
            </a:pPr>
            <a:r>
              <a:rPr lang="de-DE" sz="1200" dirty="0">
                <a:latin typeface="Arial" panose="020B0604020202020204" pitchFamily="34" charset="0"/>
                <a:cs typeface="Arial" panose="020B0604020202020204" pitchFamily="34" charset="0"/>
              </a:rPr>
              <a:t>QDX</a:t>
            </a:r>
          </a:p>
        </p:txBody>
      </p:sp>
      <p:cxnSp>
        <p:nvCxnSpPr>
          <p:cNvPr id="52" name="Gerade Verbindung mit Pfeil 51"/>
          <p:cNvCxnSpPr>
            <a:stCxn id="16" idx="3"/>
            <a:endCxn id="20" idx="1"/>
          </p:cNvCxnSpPr>
          <p:nvPr/>
        </p:nvCxnSpPr>
        <p:spPr>
          <a:xfrm flipV="1">
            <a:off x="3556101" y="3425230"/>
            <a:ext cx="2008219" cy="8871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a:stCxn id="16" idx="3"/>
            <a:endCxn id="23" idx="1"/>
          </p:cNvCxnSpPr>
          <p:nvPr/>
        </p:nvCxnSpPr>
        <p:spPr>
          <a:xfrm flipV="1">
            <a:off x="3556101" y="2569739"/>
            <a:ext cx="2001431" cy="17425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stCxn id="16" idx="3"/>
            <a:endCxn id="24" idx="1"/>
          </p:cNvCxnSpPr>
          <p:nvPr/>
        </p:nvCxnSpPr>
        <p:spPr>
          <a:xfrm flipV="1">
            <a:off x="3556101" y="4280475"/>
            <a:ext cx="2024509" cy="318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a:stCxn id="16" idx="3"/>
            <a:endCxn id="21" idx="1"/>
          </p:cNvCxnSpPr>
          <p:nvPr/>
        </p:nvCxnSpPr>
        <p:spPr>
          <a:xfrm flipV="1">
            <a:off x="3556101" y="3806505"/>
            <a:ext cx="2008219" cy="5058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16" idx="3"/>
            <a:endCxn id="19" idx="1"/>
          </p:cNvCxnSpPr>
          <p:nvPr/>
        </p:nvCxnSpPr>
        <p:spPr>
          <a:xfrm flipV="1">
            <a:off x="3556101" y="2129086"/>
            <a:ext cx="2001431" cy="2183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stCxn id="16" idx="3"/>
            <a:endCxn id="22" idx="1"/>
          </p:cNvCxnSpPr>
          <p:nvPr/>
        </p:nvCxnSpPr>
        <p:spPr>
          <a:xfrm flipV="1">
            <a:off x="3556101" y="3022388"/>
            <a:ext cx="2013306" cy="1289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a:stCxn id="13" idx="3"/>
            <a:endCxn id="19" idx="1"/>
          </p:cNvCxnSpPr>
          <p:nvPr/>
        </p:nvCxnSpPr>
        <p:spPr>
          <a:xfrm flipV="1">
            <a:off x="3526236" y="2129086"/>
            <a:ext cx="2031296" cy="1820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a:stCxn id="13" idx="3"/>
            <a:endCxn id="21" idx="1"/>
          </p:cNvCxnSpPr>
          <p:nvPr/>
        </p:nvCxnSpPr>
        <p:spPr>
          <a:xfrm flipV="1">
            <a:off x="3526236" y="3806505"/>
            <a:ext cx="2038084" cy="1434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a:stCxn id="9" idx="3"/>
            <a:endCxn id="23" idx="1"/>
          </p:cNvCxnSpPr>
          <p:nvPr/>
        </p:nvCxnSpPr>
        <p:spPr>
          <a:xfrm flipV="1">
            <a:off x="3526236" y="2569739"/>
            <a:ext cx="2031296" cy="654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Gerade Verbindung mit Pfeil 79"/>
          <p:cNvCxnSpPr>
            <a:stCxn id="12" idx="3"/>
            <a:endCxn id="23" idx="1"/>
          </p:cNvCxnSpPr>
          <p:nvPr/>
        </p:nvCxnSpPr>
        <p:spPr>
          <a:xfrm flipV="1">
            <a:off x="3526236" y="2569739"/>
            <a:ext cx="2031296" cy="1017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a:stCxn id="9" idx="3"/>
            <a:endCxn id="24" idx="1"/>
          </p:cNvCxnSpPr>
          <p:nvPr/>
        </p:nvCxnSpPr>
        <p:spPr>
          <a:xfrm>
            <a:off x="3526236" y="3224055"/>
            <a:ext cx="2054374" cy="1056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Gerade Verbindung mit Pfeil 88"/>
          <p:cNvCxnSpPr>
            <a:stCxn id="10" idx="3"/>
            <a:endCxn id="23" idx="1"/>
          </p:cNvCxnSpPr>
          <p:nvPr/>
        </p:nvCxnSpPr>
        <p:spPr>
          <a:xfrm flipV="1">
            <a:off x="3526236" y="2569739"/>
            <a:ext cx="2031296" cy="2919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Gerade Verbindung mit Pfeil 91"/>
          <p:cNvCxnSpPr>
            <a:stCxn id="10" idx="3"/>
            <a:endCxn id="22" idx="1"/>
          </p:cNvCxnSpPr>
          <p:nvPr/>
        </p:nvCxnSpPr>
        <p:spPr>
          <a:xfrm>
            <a:off x="3526236" y="2861655"/>
            <a:ext cx="2043171" cy="1607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a:stCxn id="10" idx="3"/>
            <a:endCxn id="24" idx="1"/>
          </p:cNvCxnSpPr>
          <p:nvPr/>
        </p:nvCxnSpPr>
        <p:spPr>
          <a:xfrm>
            <a:off x="3526236" y="2861655"/>
            <a:ext cx="2054374" cy="1418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a:stCxn id="11" idx="3"/>
            <a:endCxn id="21" idx="1"/>
          </p:cNvCxnSpPr>
          <p:nvPr/>
        </p:nvCxnSpPr>
        <p:spPr>
          <a:xfrm>
            <a:off x="3526236" y="2499255"/>
            <a:ext cx="2038084" cy="1307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a:stCxn id="11" idx="3"/>
            <a:endCxn id="24" idx="1"/>
          </p:cNvCxnSpPr>
          <p:nvPr/>
        </p:nvCxnSpPr>
        <p:spPr>
          <a:xfrm>
            <a:off x="3526236" y="2499255"/>
            <a:ext cx="2054374" cy="1781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Gerade Verbindung mit Pfeil 104"/>
          <p:cNvCxnSpPr>
            <a:stCxn id="11" idx="3"/>
            <a:endCxn id="20" idx="1"/>
          </p:cNvCxnSpPr>
          <p:nvPr/>
        </p:nvCxnSpPr>
        <p:spPr>
          <a:xfrm>
            <a:off x="3526236" y="2499255"/>
            <a:ext cx="2038084" cy="9259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Gerade Verbindung mit Pfeil 107"/>
          <p:cNvCxnSpPr>
            <a:stCxn id="11" idx="3"/>
            <a:endCxn id="22" idx="1"/>
          </p:cNvCxnSpPr>
          <p:nvPr/>
        </p:nvCxnSpPr>
        <p:spPr>
          <a:xfrm>
            <a:off x="3526236" y="2499255"/>
            <a:ext cx="2043171" cy="523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Gerade Verbindung mit Pfeil 110"/>
          <p:cNvCxnSpPr>
            <a:stCxn id="11" idx="3"/>
            <a:endCxn id="22" idx="1"/>
          </p:cNvCxnSpPr>
          <p:nvPr/>
        </p:nvCxnSpPr>
        <p:spPr>
          <a:xfrm>
            <a:off x="3526236" y="2499255"/>
            <a:ext cx="2043171" cy="523133"/>
          </a:xfrm>
          <a:prstGeom prst="straightConnector1">
            <a:avLst/>
          </a:prstGeom>
          <a:ln w="38100">
            <a:solidFill>
              <a:srgbClr val="6CB200"/>
            </a:solidFill>
            <a:tailEnd type="arrow"/>
          </a:ln>
        </p:spPr>
        <p:style>
          <a:lnRef idx="1">
            <a:schemeClr val="accent1"/>
          </a:lnRef>
          <a:fillRef idx="0">
            <a:schemeClr val="accent1"/>
          </a:fillRef>
          <a:effectRef idx="0">
            <a:schemeClr val="accent1"/>
          </a:effectRef>
          <a:fontRef idx="minor">
            <a:schemeClr val="tx1"/>
          </a:fontRef>
        </p:style>
      </p:cxnSp>
      <p:cxnSp>
        <p:nvCxnSpPr>
          <p:cNvPr id="114" name="Gerade Verbindung mit Pfeil 113"/>
          <p:cNvCxnSpPr>
            <a:stCxn id="9" idx="3"/>
            <a:endCxn id="22" idx="1"/>
          </p:cNvCxnSpPr>
          <p:nvPr/>
        </p:nvCxnSpPr>
        <p:spPr>
          <a:xfrm flipV="1">
            <a:off x="3526236" y="3022388"/>
            <a:ext cx="2043171" cy="201667"/>
          </a:xfrm>
          <a:prstGeom prst="straightConnector1">
            <a:avLst/>
          </a:prstGeom>
          <a:ln w="38100">
            <a:solidFill>
              <a:srgbClr val="6CB200"/>
            </a:solidFill>
            <a:tailEnd type="arrow"/>
          </a:ln>
        </p:spPr>
        <p:style>
          <a:lnRef idx="1">
            <a:schemeClr val="accent1"/>
          </a:lnRef>
          <a:fillRef idx="0">
            <a:schemeClr val="accent1"/>
          </a:fillRef>
          <a:effectRef idx="0">
            <a:schemeClr val="accent1"/>
          </a:effectRef>
          <a:fontRef idx="minor">
            <a:schemeClr val="tx1"/>
          </a:fontRef>
        </p:style>
      </p:cxnSp>
      <p:cxnSp>
        <p:nvCxnSpPr>
          <p:cNvPr id="115" name="Gerade Verbindung mit Pfeil 114"/>
          <p:cNvCxnSpPr>
            <a:stCxn id="16" idx="3"/>
            <a:endCxn id="22" idx="1"/>
          </p:cNvCxnSpPr>
          <p:nvPr/>
        </p:nvCxnSpPr>
        <p:spPr>
          <a:xfrm flipV="1">
            <a:off x="3556101" y="3022388"/>
            <a:ext cx="2013306" cy="1289945"/>
          </a:xfrm>
          <a:prstGeom prst="straightConnector1">
            <a:avLst/>
          </a:prstGeom>
          <a:ln w="38100">
            <a:solidFill>
              <a:srgbClr val="6CB200"/>
            </a:solidFill>
            <a:tailEnd type="arrow"/>
          </a:ln>
        </p:spPr>
        <p:style>
          <a:lnRef idx="1">
            <a:schemeClr val="accent1"/>
          </a:lnRef>
          <a:fillRef idx="0">
            <a:schemeClr val="accent1"/>
          </a:fillRef>
          <a:effectRef idx="0">
            <a:schemeClr val="accent1"/>
          </a:effectRef>
          <a:fontRef idx="minor">
            <a:schemeClr val="tx1"/>
          </a:fontRef>
        </p:style>
      </p:cxnSp>
      <p:sp>
        <p:nvSpPr>
          <p:cNvPr id="121" name="Rechteck 120"/>
          <p:cNvSpPr/>
          <p:nvPr/>
        </p:nvSpPr>
        <p:spPr>
          <a:xfrm>
            <a:off x="6909757" y="2786050"/>
            <a:ext cx="769693" cy="14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71561" tIns="35780" rIns="71561" bIns="35780" anchor="ctr"/>
          <a:lstStyle/>
          <a:p>
            <a:pPr algn="ctr">
              <a:defRPr/>
            </a:pPr>
            <a:r>
              <a:rPr lang="de-DE" sz="1200" dirty="0">
                <a:latin typeface="Arial" panose="020B0604020202020204" pitchFamily="34" charset="0"/>
                <a:cs typeface="Arial" panose="020B0604020202020204" pitchFamily="34" charset="0"/>
              </a:rPr>
              <a:t>STEP</a:t>
            </a:r>
          </a:p>
        </p:txBody>
      </p:sp>
      <p:sp>
        <p:nvSpPr>
          <p:cNvPr id="122" name="Rechteck 121"/>
          <p:cNvSpPr/>
          <p:nvPr/>
        </p:nvSpPr>
        <p:spPr>
          <a:xfrm>
            <a:off x="6909757" y="2363613"/>
            <a:ext cx="936000" cy="144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71561" tIns="35780" rIns="71561" bIns="35780" anchor="ctr"/>
          <a:lstStyle/>
          <a:p>
            <a:pPr algn="ctr">
              <a:defRPr/>
            </a:pPr>
            <a:r>
              <a:rPr lang="de-DE" sz="1200" dirty="0">
                <a:latin typeface="Arial" panose="020B0604020202020204" pitchFamily="34" charset="0"/>
                <a:cs typeface="Arial" panose="020B0604020202020204" pitchFamily="34" charset="0"/>
              </a:rPr>
              <a:t>Werksnorm</a:t>
            </a:r>
          </a:p>
        </p:txBody>
      </p:sp>
      <p:sp>
        <p:nvSpPr>
          <p:cNvPr id="123" name="Rechteck 122"/>
          <p:cNvSpPr/>
          <p:nvPr/>
        </p:nvSpPr>
        <p:spPr>
          <a:xfrm>
            <a:off x="6909757" y="3209733"/>
            <a:ext cx="936000" cy="144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71561" tIns="35780" rIns="71561" bIns="35780" anchor="ctr"/>
          <a:lstStyle/>
          <a:p>
            <a:pPr algn="ctr">
              <a:defRPr/>
            </a:pPr>
            <a:r>
              <a:rPr lang="de-DE" sz="1200" dirty="0">
                <a:latin typeface="Arial" panose="020B0604020202020204" pitchFamily="34" charset="0"/>
                <a:cs typeface="Arial" panose="020B0604020202020204" pitchFamily="34" charset="0"/>
              </a:rPr>
              <a:t>Werksnorm</a:t>
            </a:r>
          </a:p>
        </p:txBody>
      </p:sp>
      <p:sp>
        <p:nvSpPr>
          <p:cNvPr id="124" name="Rechteck 123"/>
          <p:cNvSpPr/>
          <p:nvPr/>
        </p:nvSpPr>
        <p:spPr>
          <a:xfrm>
            <a:off x="6909757" y="3634132"/>
            <a:ext cx="1046619" cy="144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71561" tIns="35780" rIns="71561" bIns="35780" anchor="ctr"/>
          <a:lstStyle/>
          <a:p>
            <a:pPr algn="ctr">
              <a:defRPr/>
            </a:pPr>
            <a:r>
              <a:rPr lang="de-DE" sz="1200" dirty="0">
                <a:latin typeface="Arial" panose="020B0604020202020204" pitchFamily="34" charset="0"/>
                <a:cs typeface="Arial" panose="020B0604020202020204" pitchFamily="34" charset="0"/>
              </a:rPr>
              <a:t>DIN 4003</a:t>
            </a:r>
          </a:p>
        </p:txBody>
      </p:sp>
      <p:sp>
        <p:nvSpPr>
          <p:cNvPr id="125" name="Flussdiagramm: Magnetplattenspeicher 124"/>
          <p:cNvSpPr/>
          <p:nvPr/>
        </p:nvSpPr>
        <p:spPr>
          <a:xfrm>
            <a:off x="809914" y="1995727"/>
            <a:ext cx="738470" cy="360000"/>
          </a:xfrm>
          <a:prstGeom prst="flowChartMagneticDisk">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71561" tIns="35780" rIns="71561" bIns="35780" anchor="ctr"/>
          <a:lstStyle/>
          <a:p>
            <a:pPr algn="ctr">
              <a:defRPr/>
            </a:pPr>
            <a:r>
              <a:rPr lang="de-DE" sz="1400" dirty="0">
                <a:solidFill>
                  <a:schemeClr val="tx1"/>
                </a:solidFill>
              </a:rPr>
              <a:t>ERP</a:t>
            </a:r>
          </a:p>
        </p:txBody>
      </p:sp>
      <p:sp>
        <p:nvSpPr>
          <p:cNvPr id="126" name="Flussdiagramm: Magnetplattenspeicher 125"/>
          <p:cNvSpPr/>
          <p:nvPr/>
        </p:nvSpPr>
        <p:spPr>
          <a:xfrm>
            <a:off x="440679" y="3095950"/>
            <a:ext cx="738470" cy="360000"/>
          </a:xfrm>
          <a:prstGeom prst="flowChartMagneticDisk">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71561" tIns="35780" rIns="71561" bIns="35780" anchor="ctr"/>
          <a:lstStyle/>
          <a:p>
            <a:pPr algn="ctr">
              <a:defRPr/>
            </a:pPr>
            <a:r>
              <a:rPr lang="de-DE" sz="1400" dirty="0">
                <a:solidFill>
                  <a:schemeClr val="tx1"/>
                </a:solidFill>
              </a:rPr>
              <a:t>DVS</a:t>
            </a:r>
          </a:p>
        </p:txBody>
      </p:sp>
      <p:sp>
        <p:nvSpPr>
          <p:cNvPr id="127" name="Flussdiagramm: Magnetplattenspeicher 126"/>
          <p:cNvSpPr/>
          <p:nvPr/>
        </p:nvSpPr>
        <p:spPr>
          <a:xfrm>
            <a:off x="809914" y="3553930"/>
            <a:ext cx="738470" cy="360000"/>
          </a:xfrm>
          <a:prstGeom prst="flowChartMagneticDisk">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71561" tIns="35780" rIns="71561" bIns="35780" anchor="ctr"/>
          <a:lstStyle/>
          <a:p>
            <a:pPr algn="ctr">
              <a:defRPr/>
            </a:pPr>
            <a:r>
              <a:rPr lang="de-DE" sz="1400" dirty="0">
                <a:solidFill>
                  <a:schemeClr val="tx1"/>
                </a:solidFill>
              </a:rPr>
              <a:t>PDM</a:t>
            </a:r>
          </a:p>
        </p:txBody>
      </p:sp>
      <p:sp>
        <p:nvSpPr>
          <p:cNvPr id="128" name="Flussdiagramm: Magnetplattenspeicher 127"/>
          <p:cNvSpPr/>
          <p:nvPr/>
        </p:nvSpPr>
        <p:spPr>
          <a:xfrm>
            <a:off x="462398" y="4011911"/>
            <a:ext cx="739828" cy="360000"/>
          </a:xfrm>
          <a:prstGeom prst="flowChartMagneticDisk">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71561" tIns="35780" rIns="71561" bIns="35780" anchor="ctr"/>
          <a:lstStyle/>
          <a:p>
            <a:pPr algn="ctr">
              <a:defRPr/>
            </a:pPr>
            <a:r>
              <a:rPr lang="de-DE" sz="1400" dirty="0">
                <a:solidFill>
                  <a:schemeClr val="tx1"/>
                </a:solidFill>
              </a:rPr>
              <a:t>CAD</a:t>
            </a:r>
          </a:p>
        </p:txBody>
      </p:sp>
      <p:sp>
        <p:nvSpPr>
          <p:cNvPr id="129" name="Fensterinhalt horizontal verschieben 128"/>
          <p:cNvSpPr/>
          <p:nvPr/>
        </p:nvSpPr>
        <p:spPr>
          <a:xfrm>
            <a:off x="440679" y="2453707"/>
            <a:ext cx="1046619" cy="544263"/>
          </a:xfrm>
          <a:prstGeom prst="horizontalScroll">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71561" tIns="35780" rIns="71561" bIns="35780" anchor="ctr"/>
          <a:lstStyle/>
          <a:p>
            <a:pPr algn="ctr">
              <a:defRPr/>
            </a:pPr>
            <a:r>
              <a:rPr lang="de-DE" sz="1400" dirty="0">
                <a:solidFill>
                  <a:schemeClr val="tx1"/>
                </a:solidFill>
              </a:rPr>
              <a:t>Papier-katalog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par>
                                <p:cTn id="47" presetID="10"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par>
                                <p:cTn id="50" presetID="10" presetClass="entr" presetSubtype="0" fill="hold"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par>
                                <p:cTn id="62" presetID="10" presetClass="entr" presetSubtype="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par>
                                <p:cTn id="65" presetID="10" presetClass="entr" presetSubtype="0" fill="hold" nodeType="with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par>
                                <p:cTn id="68" presetID="10" presetClass="entr" presetSubtype="0" fill="hold"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par>
                                <p:cTn id="71" presetID="10" presetClass="entr" presetSubtype="0" fill="hold"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fade">
                                      <p:cBhvr>
                                        <p:cTn id="73" dur="500"/>
                                        <p:tgtEl>
                                          <p:spTgt spid="105"/>
                                        </p:tgtEl>
                                      </p:cBhvr>
                                    </p:animEffect>
                                  </p:childTnLst>
                                </p:cTn>
                              </p:par>
                              <p:par>
                                <p:cTn id="74" presetID="10" presetClass="entr" presetSubtype="0" fill="hold" nodeType="with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fade">
                                      <p:cBhvr>
                                        <p:cTn id="76" dur="500"/>
                                        <p:tgtEl>
                                          <p:spTgt spid="108"/>
                                        </p:tgtEl>
                                      </p:cBhvr>
                                    </p:animEffect>
                                  </p:childTnLst>
                                </p:cTn>
                              </p:par>
                              <p:par>
                                <p:cTn id="77" presetID="10" presetClass="entr" presetSubtype="0" fill="hold" nodeType="withEffect">
                                  <p:stCondLst>
                                    <p:cond delay="0"/>
                                  </p:stCondLst>
                                  <p:childTnLst>
                                    <p:set>
                                      <p:cBhvr>
                                        <p:cTn id="78" dur="1" fill="hold">
                                          <p:stCondLst>
                                            <p:cond delay="0"/>
                                          </p:stCondLst>
                                        </p:cTn>
                                        <p:tgtEl>
                                          <p:spTgt spid="111"/>
                                        </p:tgtEl>
                                        <p:attrNameLst>
                                          <p:attrName>style.visibility</p:attrName>
                                        </p:attrNameLst>
                                      </p:cBhvr>
                                      <p:to>
                                        <p:strVal val="visible"/>
                                      </p:to>
                                    </p:set>
                                    <p:animEffect transition="in" filter="fade">
                                      <p:cBhvr>
                                        <p:cTn id="79" dur="500"/>
                                        <p:tgtEl>
                                          <p:spTgt spid="111"/>
                                        </p:tgtEl>
                                      </p:cBhvr>
                                    </p:animEffect>
                                  </p:childTnLst>
                                </p:cTn>
                              </p:par>
                              <p:par>
                                <p:cTn id="80" presetID="10" presetClass="entr" presetSubtype="0" fill="hold"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ntr" presetSubtype="0" fill="hold" nodeType="with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fade">
                                      <p:cBhvr>
                                        <p:cTn id="85"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304076" y="1059582"/>
            <a:ext cx="8701461" cy="753548"/>
          </a:xfrm>
        </p:spPr>
        <p:txBody>
          <a:bodyPr/>
          <a:lstStyle/>
          <a:p>
            <a:r>
              <a:rPr lang="de-DE" altLang="de-DE" dirty="0" smtClean="0">
                <a:latin typeface="Arial" charset="0"/>
                <a:cs typeface="Arial" charset="0"/>
              </a:rPr>
              <a:t>Ein erster Schritt: </a:t>
            </a:r>
            <a:r>
              <a:rPr lang="de-DE" altLang="de-DE" dirty="0" err="1" smtClean="0">
                <a:latin typeface="Arial" charset="0"/>
                <a:cs typeface="Arial" charset="0"/>
              </a:rPr>
              <a:t>CoCoDeal</a:t>
            </a:r>
            <a:r>
              <a:rPr lang="de-DE" altLang="de-DE" dirty="0" smtClean="0">
                <a:latin typeface="Arial" charset="0"/>
                <a:cs typeface="Arial" charset="0"/>
              </a:rPr>
              <a:t> </a:t>
            </a:r>
            <a:br>
              <a:rPr lang="de-DE" altLang="de-DE" dirty="0" smtClean="0">
                <a:latin typeface="Arial" charset="0"/>
                <a:cs typeface="Arial" charset="0"/>
              </a:rPr>
            </a:br>
            <a:r>
              <a:rPr lang="de-DE" altLang="de-DE" dirty="0" smtClean="0">
                <a:latin typeface="Arial" charset="0"/>
                <a:cs typeface="Arial" charset="0"/>
              </a:rPr>
              <a:t>– </a:t>
            </a:r>
            <a:r>
              <a:rPr lang="de-DE" altLang="de-DE" b="1" dirty="0" smtClean="0">
                <a:latin typeface="Arial" charset="0"/>
                <a:cs typeface="Arial" charset="0"/>
              </a:rPr>
              <a:t>Co</a:t>
            </a:r>
            <a:r>
              <a:rPr lang="de-DE" altLang="de-DE" dirty="0" smtClean="0">
                <a:latin typeface="Arial" charset="0"/>
                <a:cs typeface="Arial" charset="0"/>
              </a:rPr>
              <a:t>ntent </a:t>
            </a:r>
            <a:r>
              <a:rPr lang="de-DE" altLang="de-DE" b="1" dirty="0" smtClean="0">
                <a:latin typeface="Arial" charset="0"/>
                <a:cs typeface="Arial" charset="0"/>
              </a:rPr>
              <a:t>Co</a:t>
            </a:r>
            <a:r>
              <a:rPr lang="de-DE" altLang="de-DE" dirty="0" smtClean="0">
                <a:latin typeface="Arial" charset="0"/>
                <a:cs typeface="Arial" charset="0"/>
              </a:rPr>
              <a:t>llection </a:t>
            </a:r>
            <a:r>
              <a:rPr lang="de-DE" altLang="de-DE" dirty="0" err="1" smtClean="0">
                <a:latin typeface="Arial" charset="0"/>
                <a:cs typeface="Arial" charset="0"/>
              </a:rPr>
              <a:t>and</a:t>
            </a:r>
            <a:r>
              <a:rPr lang="de-DE" altLang="de-DE" dirty="0" smtClean="0">
                <a:latin typeface="Arial" charset="0"/>
                <a:cs typeface="Arial" charset="0"/>
              </a:rPr>
              <a:t> </a:t>
            </a:r>
            <a:r>
              <a:rPr lang="de-DE" altLang="de-DE" b="1" dirty="0" smtClean="0">
                <a:latin typeface="Arial" charset="0"/>
                <a:cs typeface="Arial" charset="0"/>
              </a:rPr>
              <a:t>Da</a:t>
            </a:r>
            <a:r>
              <a:rPr lang="de-DE" altLang="de-DE" dirty="0" smtClean="0">
                <a:latin typeface="Arial" charset="0"/>
                <a:cs typeface="Arial" charset="0"/>
              </a:rPr>
              <a:t>ta </a:t>
            </a:r>
            <a:r>
              <a:rPr lang="de-DE" altLang="de-DE" dirty="0" err="1" smtClean="0">
                <a:latin typeface="Arial" charset="0"/>
                <a:cs typeface="Arial" charset="0"/>
              </a:rPr>
              <a:t>D</a:t>
            </a:r>
            <a:r>
              <a:rPr lang="de-DE" altLang="de-DE" b="1" dirty="0" err="1" smtClean="0">
                <a:latin typeface="Arial" charset="0"/>
                <a:cs typeface="Arial" charset="0"/>
              </a:rPr>
              <a:t>el</a:t>
            </a:r>
            <a:r>
              <a:rPr lang="de-DE" altLang="de-DE" dirty="0" err="1" smtClean="0">
                <a:latin typeface="Arial" charset="0"/>
                <a:cs typeface="Arial" charset="0"/>
              </a:rPr>
              <a:t>ivery</a:t>
            </a:r>
            <a:r>
              <a:rPr lang="de-DE" altLang="de-DE" dirty="0" smtClean="0">
                <a:latin typeface="Arial" charset="0"/>
                <a:cs typeface="Arial" charset="0"/>
              </a:rPr>
              <a:t> Standards</a:t>
            </a:r>
          </a:p>
        </p:txBody>
      </p:sp>
      <p:sp>
        <p:nvSpPr>
          <p:cNvPr id="17411"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6A73570A-AFF5-4AD0-A7E1-BE4F19A762EB}" type="slidenum">
              <a:rPr lang="de-DE" altLang="de-DE" sz="1100"/>
              <a:pPr defTabSz="816242" eaLnBrk="1" fontAlgn="base" hangingPunct="1">
                <a:spcBef>
                  <a:spcPct val="0"/>
                </a:spcBef>
                <a:spcAft>
                  <a:spcPct val="0"/>
                </a:spcAft>
                <a:buNone/>
              </a:pPr>
              <a:t>7</a:t>
            </a:fld>
            <a:endParaRPr lang="de-DE" altLang="de-DE" sz="1100"/>
          </a:p>
        </p:txBody>
      </p:sp>
      <p:sp>
        <p:nvSpPr>
          <p:cNvPr id="6" name="Rechteck 5"/>
          <p:cNvSpPr/>
          <p:nvPr/>
        </p:nvSpPr>
        <p:spPr>
          <a:xfrm>
            <a:off x="718184" y="1837277"/>
            <a:ext cx="3694062" cy="2448877"/>
          </a:xfrm>
          <a:prstGeom prst="rect">
            <a:avLst/>
          </a:prstGeom>
        </p:spPr>
        <p:style>
          <a:lnRef idx="0">
            <a:schemeClr val="accent1"/>
          </a:lnRef>
          <a:fillRef idx="3">
            <a:schemeClr val="accent1"/>
          </a:fillRef>
          <a:effectRef idx="3">
            <a:schemeClr val="accent1"/>
          </a:effectRef>
          <a:fontRef idx="minor">
            <a:schemeClr val="lt1"/>
          </a:fontRef>
        </p:style>
        <p:txBody>
          <a:bodyPr lIns="71561" tIns="35780" rIns="71561" bIns="35780" anchor="ctr"/>
          <a:lstStyle/>
          <a:p>
            <a:pPr algn="ctr">
              <a:defRPr/>
            </a:pPr>
            <a:endParaRPr lang="de-DE"/>
          </a:p>
        </p:txBody>
      </p:sp>
      <p:sp>
        <p:nvSpPr>
          <p:cNvPr id="7" name="Rechteck 6"/>
          <p:cNvSpPr/>
          <p:nvPr/>
        </p:nvSpPr>
        <p:spPr>
          <a:xfrm>
            <a:off x="4564100" y="1837277"/>
            <a:ext cx="3694062" cy="2448877"/>
          </a:xfrm>
          <a:prstGeom prst="rect">
            <a:avLst/>
          </a:prstGeom>
        </p:spPr>
        <p:style>
          <a:lnRef idx="0">
            <a:schemeClr val="accent1"/>
          </a:lnRef>
          <a:fillRef idx="3">
            <a:schemeClr val="accent1"/>
          </a:fillRef>
          <a:effectRef idx="3">
            <a:schemeClr val="accent1"/>
          </a:effectRef>
          <a:fontRef idx="minor">
            <a:schemeClr val="lt1"/>
          </a:fontRef>
        </p:style>
        <p:txBody>
          <a:bodyPr lIns="71561" tIns="35780" rIns="71561" bIns="35780" anchor="ctr"/>
          <a:lstStyle/>
          <a:p>
            <a:pPr algn="ctr">
              <a:defRPr/>
            </a:pPr>
            <a:endParaRPr lang="de-DE"/>
          </a:p>
        </p:txBody>
      </p:sp>
      <p:sp>
        <p:nvSpPr>
          <p:cNvPr id="8" name="Rechteck 7"/>
          <p:cNvSpPr/>
          <p:nvPr/>
        </p:nvSpPr>
        <p:spPr>
          <a:xfrm>
            <a:off x="928518" y="2088501"/>
            <a:ext cx="2215411" cy="2667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dirty="0">
                <a:solidFill>
                  <a:schemeClr val="tx1"/>
                </a:solidFill>
              </a:rPr>
              <a:t>Produktdaten</a:t>
            </a:r>
          </a:p>
        </p:txBody>
      </p:sp>
      <p:sp>
        <p:nvSpPr>
          <p:cNvPr id="9" name="Rechteck 8"/>
          <p:cNvSpPr/>
          <p:nvPr/>
        </p:nvSpPr>
        <p:spPr>
          <a:xfrm>
            <a:off x="924446" y="2355233"/>
            <a:ext cx="2216768" cy="27969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dirty="0">
                <a:solidFill>
                  <a:schemeClr val="tx1"/>
                </a:solidFill>
              </a:rPr>
              <a:t>STEP        JT         DXF</a:t>
            </a:r>
          </a:p>
        </p:txBody>
      </p:sp>
      <p:sp>
        <p:nvSpPr>
          <p:cNvPr id="10" name="Rechteck 9"/>
          <p:cNvSpPr/>
          <p:nvPr/>
        </p:nvSpPr>
        <p:spPr>
          <a:xfrm>
            <a:off x="924446" y="3519350"/>
            <a:ext cx="2216768" cy="2667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dirty="0">
                <a:solidFill>
                  <a:schemeClr val="tx1"/>
                </a:solidFill>
              </a:rPr>
              <a:t>XML           CSV</a:t>
            </a:r>
          </a:p>
        </p:txBody>
      </p:sp>
      <p:sp>
        <p:nvSpPr>
          <p:cNvPr id="11" name="Rechteck 10"/>
          <p:cNvSpPr/>
          <p:nvPr/>
        </p:nvSpPr>
        <p:spPr>
          <a:xfrm>
            <a:off x="921731" y="3786083"/>
            <a:ext cx="2216768" cy="27969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dirty="0">
                <a:solidFill>
                  <a:schemeClr val="tx1"/>
                </a:solidFill>
              </a:rPr>
              <a:t>Katalogdaten</a:t>
            </a:r>
          </a:p>
        </p:txBody>
      </p:sp>
      <p:sp>
        <p:nvSpPr>
          <p:cNvPr id="12" name="Rechteck 11"/>
          <p:cNvSpPr/>
          <p:nvPr/>
        </p:nvSpPr>
        <p:spPr>
          <a:xfrm>
            <a:off x="5853463" y="3519350"/>
            <a:ext cx="2215411" cy="2667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dirty="0" err="1" smtClean="0">
                <a:solidFill>
                  <a:schemeClr val="tx1"/>
                </a:solidFill>
              </a:rPr>
              <a:t>eCl@ss</a:t>
            </a:r>
            <a:r>
              <a:rPr lang="de-DE" sz="1300" dirty="0" smtClean="0">
                <a:solidFill>
                  <a:schemeClr val="tx1"/>
                </a:solidFill>
              </a:rPr>
              <a:t>      </a:t>
            </a:r>
            <a:r>
              <a:rPr lang="de-DE" sz="1300" dirty="0" err="1" smtClean="0">
                <a:solidFill>
                  <a:schemeClr val="tx1"/>
                </a:solidFill>
              </a:rPr>
              <a:t>BMEcat</a:t>
            </a:r>
            <a:r>
              <a:rPr lang="de-DE" sz="1300" dirty="0" smtClean="0">
                <a:solidFill>
                  <a:schemeClr val="tx1"/>
                </a:solidFill>
              </a:rPr>
              <a:t>     </a:t>
            </a:r>
            <a:r>
              <a:rPr lang="de-DE" sz="1300" dirty="0">
                <a:solidFill>
                  <a:schemeClr val="tx1"/>
                </a:solidFill>
              </a:rPr>
              <a:t>DIN4000</a:t>
            </a:r>
          </a:p>
        </p:txBody>
      </p:sp>
      <p:sp>
        <p:nvSpPr>
          <p:cNvPr id="13" name="Rechteck 12"/>
          <p:cNvSpPr/>
          <p:nvPr/>
        </p:nvSpPr>
        <p:spPr>
          <a:xfrm>
            <a:off x="5849392" y="3786083"/>
            <a:ext cx="2216768" cy="27969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dirty="0">
                <a:solidFill>
                  <a:schemeClr val="tx1"/>
                </a:solidFill>
              </a:rPr>
              <a:t>Einkaufsdaten</a:t>
            </a:r>
          </a:p>
        </p:txBody>
      </p:sp>
      <p:sp>
        <p:nvSpPr>
          <p:cNvPr id="14" name="Rechteck 13"/>
          <p:cNvSpPr/>
          <p:nvPr/>
        </p:nvSpPr>
        <p:spPr>
          <a:xfrm>
            <a:off x="5853463" y="2088501"/>
            <a:ext cx="2215411" cy="2667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dirty="0">
                <a:solidFill>
                  <a:schemeClr val="tx1"/>
                </a:solidFill>
              </a:rPr>
              <a:t>Produktionsdaten</a:t>
            </a:r>
          </a:p>
        </p:txBody>
      </p:sp>
      <p:sp>
        <p:nvSpPr>
          <p:cNvPr id="15" name="Rechteck 14"/>
          <p:cNvSpPr/>
          <p:nvPr/>
        </p:nvSpPr>
        <p:spPr>
          <a:xfrm>
            <a:off x="5849392" y="2355233"/>
            <a:ext cx="2216768" cy="27969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dirty="0">
                <a:solidFill>
                  <a:schemeClr val="tx1"/>
                </a:solidFill>
              </a:rPr>
              <a:t>DIN 4000/4003    ISO 13399</a:t>
            </a:r>
          </a:p>
        </p:txBody>
      </p:sp>
      <p:sp>
        <p:nvSpPr>
          <p:cNvPr id="16" name="Flussdiagramm: Datenträger mit direktem Zugriff 15"/>
          <p:cNvSpPr/>
          <p:nvPr/>
        </p:nvSpPr>
        <p:spPr>
          <a:xfrm flipH="1">
            <a:off x="4512271" y="2880058"/>
            <a:ext cx="2605009" cy="403878"/>
          </a:xfrm>
          <a:prstGeom prst="flowChartMagneticDrum">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endParaRPr lang="de-DE" sz="1100" dirty="0">
              <a:solidFill>
                <a:srgbClr val="253887"/>
              </a:solidFill>
            </a:endParaRPr>
          </a:p>
        </p:txBody>
      </p:sp>
      <p:sp>
        <p:nvSpPr>
          <p:cNvPr id="17" name="Ellipse 16"/>
          <p:cNvSpPr/>
          <p:nvPr/>
        </p:nvSpPr>
        <p:spPr>
          <a:xfrm>
            <a:off x="3581038" y="2383310"/>
            <a:ext cx="1813596" cy="1380095"/>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dirty="0">
                <a:solidFill>
                  <a:schemeClr val="tx1"/>
                </a:solidFill>
              </a:rPr>
              <a:t>Content </a:t>
            </a:r>
            <a:r>
              <a:rPr lang="de-DE" sz="1300" dirty="0" err="1">
                <a:solidFill>
                  <a:schemeClr val="tx1"/>
                </a:solidFill>
              </a:rPr>
              <a:t>Delivery</a:t>
            </a:r>
            <a:r>
              <a:rPr lang="de-DE" sz="1300" dirty="0">
                <a:solidFill>
                  <a:schemeClr val="tx1"/>
                </a:solidFill>
              </a:rPr>
              <a:t> </a:t>
            </a:r>
            <a:r>
              <a:rPr lang="de-DE" sz="1300" dirty="0" err="1">
                <a:solidFill>
                  <a:schemeClr val="tx1"/>
                </a:solidFill>
              </a:rPr>
              <a:t>Platform</a:t>
            </a:r>
            <a:endParaRPr lang="de-DE" sz="1300" dirty="0">
              <a:solidFill>
                <a:schemeClr val="tx1"/>
              </a:solidFill>
            </a:endParaRPr>
          </a:p>
          <a:p>
            <a:pPr algn="ctr">
              <a:defRPr/>
            </a:pPr>
            <a:endParaRPr lang="de-DE" sz="1300" dirty="0">
              <a:solidFill>
                <a:schemeClr val="tx1"/>
              </a:solidFill>
            </a:endParaRPr>
          </a:p>
          <a:p>
            <a:pPr algn="ctr">
              <a:defRPr/>
            </a:pPr>
            <a:endParaRPr lang="de-DE" sz="1300" dirty="0">
              <a:solidFill>
                <a:schemeClr val="tx1"/>
              </a:solidFill>
            </a:endParaRPr>
          </a:p>
          <a:p>
            <a:pPr algn="ctr">
              <a:defRPr/>
            </a:pPr>
            <a:r>
              <a:rPr lang="de-DE" sz="1300" dirty="0">
                <a:solidFill>
                  <a:schemeClr val="tx1"/>
                </a:solidFill>
              </a:rPr>
              <a:t>Harmonisierte Standards</a:t>
            </a:r>
          </a:p>
        </p:txBody>
      </p:sp>
      <p:sp>
        <p:nvSpPr>
          <p:cNvPr id="18" name="Flussdiagramm: Datenträger mit direktem Zugriff 17"/>
          <p:cNvSpPr/>
          <p:nvPr/>
        </p:nvSpPr>
        <p:spPr>
          <a:xfrm flipH="1">
            <a:off x="1550245" y="2871419"/>
            <a:ext cx="2606366" cy="403878"/>
          </a:xfrm>
          <a:prstGeom prst="flowChartMagneticDrum">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endParaRPr lang="de-DE" sz="1100" dirty="0">
              <a:solidFill>
                <a:schemeClr val="tx1"/>
              </a:solidFill>
            </a:endParaRPr>
          </a:p>
        </p:txBody>
      </p:sp>
      <p:sp>
        <p:nvSpPr>
          <p:cNvPr id="17429" name="Textfeld 18"/>
          <p:cNvSpPr txBox="1">
            <a:spLocks noChangeArrowheads="1"/>
          </p:cNvSpPr>
          <p:nvPr/>
        </p:nvSpPr>
        <p:spPr bwMode="auto">
          <a:xfrm>
            <a:off x="2416318" y="2957810"/>
            <a:ext cx="1502264" cy="27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561" tIns="35780" rIns="71561" bIns="35780">
            <a:spAutoFit/>
          </a:bodyPr>
          <a:lstStyle/>
          <a:p>
            <a:r>
              <a:rPr lang="de-DE" altLang="de-DE" sz="1300">
                <a:latin typeface="Calibri" pitchFamily="34" charset="0"/>
              </a:rPr>
              <a:t>Masterklassifikation</a:t>
            </a:r>
          </a:p>
        </p:txBody>
      </p:sp>
      <p:sp>
        <p:nvSpPr>
          <p:cNvPr id="17430" name="Textfeld 19"/>
          <p:cNvSpPr txBox="1">
            <a:spLocks noChangeArrowheads="1"/>
          </p:cNvSpPr>
          <p:nvPr/>
        </p:nvSpPr>
        <p:spPr bwMode="auto">
          <a:xfrm>
            <a:off x="5541243" y="2886537"/>
            <a:ext cx="1417304" cy="47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561" tIns="35780" rIns="71561" bIns="35780">
            <a:spAutoFit/>
          </a:bodyPr>
          <a:lstStyle/>
          <a:p>
            <a:r>
              <a:rPr lang="de-DE" altLang="de-DE" sz="1300">
                <a:latin typeface="Calibri" pitchFamily="34" charset="0"/>
              </a:rPr>
              <a:t>Firmenspezifischer</a:t>
            </a:r>
          </a:p>
          <a:p>
            <a:r>
              <a:rPr lang="de-DE" altLang="de-DE" sz="1300">
                <a:latin typeface="Calibri" pitchFamily="34" charset="0"/>
              </a:rPr>
              <a:t>Exportfilter</a:t>
            </a:r>
          </a:p>
        </p:txBody>
      </p:sp>
      <p:cxnSp>
        <p:nvCxnSpPr>
          <p:cNvPr id="21" name="Gerade Verbindung mit Pfeil 20"/>
          <p:cNvCxnSpPr/>
          <p:nvPr/>
        </p:nvCxnSpPr>
        <p:spPr>
          <a:xfrm>
            <a:off x="1947988" y="2596048"/>
            <a:ext cx="351587" cy="3045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804988" y="4065773"/>
            <a:ext cx="1847533" cy="1555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71561" tIns="35780" rIns="71561" bIns="35780" anchor="ctr"/>
          <a:lstStyle/>
          <a:p>
            <a:pPr algn="ctr">
              <a:defRPr/>
            </a:pPr>
            <a:r>
              <a:rPr lang="de-DE" sz="1300" dirty="0"/>
              <a:t>Produktmarketing</a:t>
            </a:r>
            <a:endParaRPr lang="de-DE" dirty="0"/>
          </a:p>
        </p:txBody>
      </p:sp>
      <p:sp>
        <p:nvSpPr>
          <p:cNvPr id="23" name="Rechteck 22"/>
          <p:cNvSpPr/>
          <p:nvPr/>
        </p:nvSpPr>
        <p:spPr>
          <a:xfrm>
            <a:off x="804988" y="1932997"/>
            <a:ext cx="1847533" cy="1555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71561" tIns="35780" rIns="71561" bIns="35780" anchor="ctr"/>
          <a:lstStyle/>
          <a:p>
            <a:pPr algn="ctr">
              <a:defRPr/>
            </a:pPr>
            <a:r>
              <a:rPr lang="de-DE" sz="1300" dirty="0"/>
              <a:t>Produktentstehung</a:t>
            </a:r>
            <a:endParaRPr lang="de-DE" dirty="0"/>
          </a:p>
        </p:txBody>
      </p:sp>
      <p:sp>
        <p:nvSpPr>
          <p:cNvPr id="24" name="Rechteck 23"/>
          <p:cNvSpPr/>
          <p:nvPr/>
        </p:nvSpPr>
        <p:spPr>
          <a:xfrm>
            <a:off x="6338085" y="1932997"/>
            <a:ext cx="1847533" cy="1555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71561" tIns="35780" rIns="71561" bIns="35780" anchor="ctr"/>
          <a:lstStyle/>
          <a:p>
            <a:pPr algn="ctr">
              <a:defRPr/>
            </a:pPr>
            <a:r>
              <a:rPr lang="de-DE" sz="1300" dirty="0"/>
              <a:t>Digitale Fabrik</a:t>
            </a:r>
            <a:endParaRPr lang="de-DE" dirty="0"/>
          </a:p>
        </p:txBody>
      </p:sp>
      <p:sp>
        <p:nvSpPr>
          <p:cNvPr id="25" name="Rechteck 24"/>
          <p:cNvSpPr/>
          <p:nvPr/>
        </p:nvSpPr>
        <p:spPr>
          <a:xfrm>
            <a:off x="6338085" y="4069013"/>
            <a:ext cx="1847533" cy="1544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71561" tIns="35780" rIns="71561" bIns="35780" anchor="ctr"/>
          <a:lstStyle/>
          <a:p>
            <a:pPr algn="ctr">
              <a:defRPr/>
            </a:pPr>
            <a:r>
              <a:rPr lang="de-DE" sz="1300" dirty="0"/>
              <a:t>E-</a:t>
            </a:r>
            <a:r>
              <a:rPr lang="de-DE" sz="1300" dirty="0" err="1"/>
              <a:t>Procurement</a:t>
            </a:r>
            <a:endParaRPr lang="de-DE" dirty="0"/>
          </a:p>
        </p:txBody>
      </p:sp>
      <p:cxnSp>
        <p:nvCxnSpPr>
          <p:cNvPr id="26" name="Gerade Verbindung mit Pfeil 25"/>
          <p:cNvCxnSpPr/>
          <p:nvPr/>
        </p:nvCxnSpPr>
        <p:spPr>
          <a:xfrm>
            <a:off x="3004109" y="2587409"/>
            <a:ext cx="352945" cy="3045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2652521" y="2596048"/>
            <a:ext cx="351588" cy="3045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2299575" y="2596048"/>
            <a:ext cx="352945" cy="3045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rot="16200000">
            <a:off x="1999548" y="3225896"/>
            <a:ext cx="279690" cy="3828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rot="16200000">
            <a:off x="3056347" y="3223058"/>
            <a:ext cx="279690" cy="3841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rot="16200000">
            <a:off x="2704081" y="3225896"/>
            <a:ext cx="279690" cy="3828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endCxn id="15" idx="2"/>
          </p:cNvCxnSpPr>
          <p:nvPr/>
        </p:nvCxnSpPr>
        <p:spPr>
          <a:xfrm flipV="1">
            <a:off x="5394634" y="2634923"/>
            <a:ext cx="1563819" cy="24513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rot="16200000">
            <a:off x="2351814" y="3225217"/>
            <a:ext cx="279690" cy="3841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endCxn id="12" idx="0"/>
          </p:cNvCxnSpPr>
          <p:nvPr/>
        </p:nvCxnSpPr>
        <p:spPr>
          <a:xfrm>
            <a:off x="5394635" y="3283936"/>
            <a:ext cx="1566534" cy="23541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flipV="1">
            <a:off x="5315900" y="2657601"/>
            <a:ext cx="533491" cy="1555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5319974" y="3363847"/>
            <a:ext cx="533490" cy="1555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7447" name="Picture 4" descr="X:\BMWi\ebusi-standards\Logo CoCoDeal\Croco_CoCoDeal_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8824" y="3044201"/>
            <a:ext cx="1238024" cy="26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el 1"/>
          <p:cNvSpPr>
            <a:spLocks noGrp="1"/>
          </p:cNvSpPr>
          <p:nvPr>
            <p:ph type="title"/>
          </p:nvPr>
        </p:nvSpPr>
        <p:spPr/>
        <p:txBody>
          <a:bodyPr/>
          <a:lstStyle/>
          <a:p>
            <a:r>
              <a:rPr lang="de-DE" altLang="de-DE" dirty="0" smtClean="0">
                <a:latin typeface="Arial" charset="0"/>
                <a:cs typeface="Arial" charset="0"/>
              </a:rPr>
              <a:t>Inhalte des Projekts </a:t>
            </a:r>
            <a:r>
              <a:rPr lang="de-DE" altLang="de-DE" dirty="0" err="1" smtClean="0">
                <a:latin typeface="Arial" charset="0"/>
                <a:cs typeface="Arial" charset="0"/>
              </a:rPr>
              <a:t>CoCoDeal</a:t>
            </a:r>
            <a:endParaRPr lang="de-DE" altLang="de-DE" dirty="0" smtClean="0">
              <a:latin typeface="Arial" charset="0"/>
              <a:cs typeface="Arial" charset="0"/>
            </a:endParaRPr>
          </a:p>
        </p:txBody>
      </p:sp>
      <p:sp>
        <p:nvSpPr>
          <p:cNvPr id="11268"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16242" fontAlgn="base">
              <a:spcBef>
                <a:spcPct val="0"/>
              </a:spcBef>
              <a:spcAft>
                <a:spcPct val="0"/>
              </a:spcAft>
            </a:pPr>
            <a:fld id="{269B3C8D-BBDF-4DE3-AB80-70DF241A0B9D}" type="slidenum">
              <a:rPr lang="de-DE" altLang="de-DE" smtClean="0">
                <a:latin typeface="Arial" charset="0"/>
                <a:cs typeface="Arial" charset="0"/>
              </a:rPr>
              <a:pPr defTabSz="816242" fontAlgn="base">
                <a:spcBef>
                  <a:spcPct val="0"/>
                </a:spcBef>
                <a:spcAft>
                  <a:spcPct val="0"/>
                </a:spcAft>
              </a:pPr>
              <a:t>8</a:t>
            </a:fld>
            <a:endParaRPr lang="de-DE" altLang="de-DE" smtClean="0">
              <a:latin typeface="Arial" charset="0"/>
              <a:cs typeface="Arial" charset="0"/>
            </a:endParaRPr>
          </a:p>
        </p:txBody>
      </p:sp>
      <p:sp>
        <p:nvSpPr>
          <p:cNvPr id="6" name="Abgerundetes Rechteck 5"/>
          <p:cNvSpPr/>
          <p:nvPr/>
        </p:nvSpPr>
        <p:spPr>
          <a:xfrm>
            <a:off x="353232" y="3747628"/>
            <a:ext cx="8358943" cy="245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400" b="1" dirty="0">
                <a:solidFill>
                  <a:schemeClr val="bg1"/>
                </a:solidFill>
                <a:latin typeface="Arial" panose="020B0604020202020204" pitchFamily="34" charset="0"/>
                <a:cs typeface="Arial" panose="020B0604020202020204" pitchFamily="34" charset="0"/>
              </a:rPr>
              <a:t>Projektkoordination</a:t>
            </a:r>
          </a:p>
        </p:txBody>
      </p:sp>
      <p:sp>
        <p:nvSpPr>
          <p:cNvPr id="8" name="Abgerundetes Rechteck 7"/>
          <p:cNvSpPr/>
          <p:nvPr/>
        </p:nvSpPr>
        <p:spPr>
          <a:xfrm>
            <a:off x="359816" y="4060329"/>
            <a:ext cx="8352360" cy="244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400" b="1" dirty="0">
                <a:solidFill>
                  <a:schemeClr val="bg1"/>
                </a:solidFill>
                <a:latin typeface="Arial" panose="020B0604020202020204" pitchFamily="34" charset="0"/>
                <a:cs typeface="Arial" panose="020B0604020202020204" pitchFamily="34" charset="0"/>
              </a:rPr>
              <a:t>Standardisierung</a:t>
            </a:r>
            <a:endParaRPr lang="de-DE" sz="1400" dirty="0">
              <a:solidFill>
                <a:schemeClr val="bg1"/>
              </a:solidFill>
              <a:latin typeface="Arial" panose="020B0604020202020204" pitchFamily="34" charset="0"/>
              <a:cs typeface="Arial" panose="020B0604020202020204" pitchFamily="34" charset="0"/>
            </a:endParaRPr>
          </a:p>
        </p:txBody>
      </p:sp>
      <p:sp>
        <p:nvSpPr>
          <p:cNvPr id="9" name="Abgerundetes Rechteck 8"/>
          <p:cNvSpPr/>
          <p:nvPr/>
        </p:nvSpPr>
        <p:spPr>
          <a:xfrm>
            <a:off x="359816" y="4371950"/>
            <a:ext cx="8352360" cy="2451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400" b="1" dirty="0">
                <a:solidFill>
                  <a:schemeClr val="bg1"/>
                </a:solidFill>
                <a:latin typeface="Arial" panose="020B0604020202020204" pitchFamily="34" charset="0"/>
                <a:cs typeface="Arial" panose="020B0604020202020204" pitchFamily="34" charset="0"/>
              </a:rPr>
              <a:t>Öffentlichkeitsarbeit</a:t>
            </a:r>
          </a:p>
        </p:txBody>
      </p:sp>
      <p:grpSp>
        <p:nvGrpSpPr>
          <p:cNvPr id="2" name="Gruppieren 1"/>
          <p:cNvGrpSpPr/>
          <p:nvPr/>
        </p:nvGrpSpPr>
        <p:grpSpPr>
          <a:xfrm>
            <a:off x="359816" y="1514126"/>
            <a:ext cx="2556000" cy="2137744"/>
            <a:chOff x="-4501008" y="1543649"/>
            <a:chExt cx="2698612" cy="2137744"/>
          </a:xfrm>
        </p:grpSpPr>
        <p:grpSp>
          <p:nvGrpSpPr>
            <p:cNvPr id="10" name="Gruppieren 9"/>
            <p:cNvGrpSpPr/>
            <p:nvPr/>
          </p:nvGrpSpPr>
          <p:grpSpPr>
            <a:xfrm>
              <a:off x="-4501008" y="1543649"/>
              <a:ext cx="2698612" cy="835200"/>
              <a:chOff x="2767" y="0"/>
              <a:chExt cx="2698612" cy="835200"/>
            </a:xfrm>
          </p:grpSpPr>
          <p:sp>
            <p:nvSpPr>
              <p:cNvPr id="14" name="Auf der gleichen Seite des Rechtecks liegende Ecken abrunden 13"/>
              <p:cNvSpPr/>
              <p:nvPr/>
            </p:nvSpPr>
            <p:spPr>
              <a:xfrm>
                <a:off x="2767" y="0"/>
                <a:ext cx="2698612" cy="835200"/>
              </a:xfrm>
              <a:prstGeom prst="round2Same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Auf der gleichen Seite des Rechtecks liegende Ecken abrunden 4"/>
              <p:cNvSpPr/>
              <p:nvPr/>
            </p:nvSpPr>
            <p:spPr>
              <a:xfrm>
                <a:off x="43538" y="40771"/>
                <a:ext cx="2617070" cy="794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Standard Data Collection</a:t>
                </a:r>
                <a:endParaRPr lang="de-DE" sz="1800" kern="1200" dirty="0">
                  <a:latin typeface="Arial" panose="020B0604020202020204" pitchFamily="34" charset="0"/>
                  <a:cs typeface="Arial" panose="020B0604020202020204" pitchFamily="34" charset="0"/>
                </a:endParaRPr>
              </a:p>
            </p:txBody>
          </p:sp>
        </p:grpSp>
        <p:grpSp>
          <p:nvGrpSpPr>
            <p:cNvPr id="11" name="Gruppieren 10"/>
            <p:cNvGrpSpPr/>
            <p:nvPr/>
          </p:nvGrpSpPr>
          <p:grpSpPr>
            <a:xfrm>
              <a:off x="-4501008" y="2407713"/>
              <a:ext cx="2698612" cy="1273680"/>
              <a:chOff x="2767" y="864064"/>
              <a:chExt cx="2698612" cy="1273680"/>
            </a:xfrm>
          </p:grpSpPr>
          <p:sp>
            <p:nvSpPr>
              <p:cNvPr id="12" name="Rechteck 11"/>
              <p:cNvSpPr/>
              <p:nvPr/>
            </p:nvSpPr>
            <p:spPr>
              <a:xfrm>
                <a:off x="2767" y="864064"/>
                <a:ext cx="2698612" cy="127368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chteck 12"/>
              <p:cNvSpPr/>
              <p:nvPr/>
            </p:nvSpPr>
            <p:spPr>
              <a:xfrm>
                <a:off x="2767" y="864064"/>
                <a:ext cx="2698612" cy="1273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b="0" i="0" u="none" kern="1200" dirty="0" smtClean="0">
                    <a:latin typeface="Arial" panose="020B0604020202020204" pitchFamily="34" charset="0"/>
                    <a:cs typeface="Arial" panose="020B0604020202020204" pitchFamily="34" charset="0"/>
                  </a:rPr>
                  <a:t>Prozessanalyse Produktentstehung</a:t>
                </a:r>
                <a:endParaRPr lang="de-DE"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smtClean="0">
                    <a:latin typeface="Arial" panose="020B0604020202020204" pitchFamily="34" charset="0"/>
                    <a:cs typeface="Arial" panose="020B0604020202020204" pitchFamily="34" charset="0"/>
                  </a:rPr>
                  <a:t>Filestrukturanalyse</a:t>
                </a:r>
                <a:endParaRPr lang="de-DE"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smtClean="0">
                    <a:latin typeface="Arial" panose="020B0604020202020204" pitchFamily="34" charset="0"/>
                    <a:cs typeface="Arial" panose="020B0604020202020204" pitchFamily="34" charset="0"/>
                  </a:rPr>
                  <a:t>Extraktionsmechanismen</a:t>
                </a:r>
                <a:endParaRPr lang="de-DE" sz="1400" kern="1200" dirty="0">
                  <a:latin typeface="Arial" panose="020B0604020202020204" pitchFamily="34" charset="0"/>
                  <a:cs typeface="Arial" panose="020B0604020202020204" pitchFamily="34" charset="0"/>
                </a:endParaRPr>
              </a:p>
            </p:txBody>
          </p:sp>
        </p:grpSp>
      </p:grpSp>
      <p:grpSp>
        <p:nvGrpSpPr>
          <p:cNvPr id="3" name="Gruppieren 2"/>
          <p:cNvGrpSpPr/>
          <p:nvPr/>
        </p:nvGrpSpPr>
        <p:grpSpPr>
          <a:xfrm>
            <a:off x="3257996" y="1514126"/>
            <a:ext cx="2556000" cy="2137744"/>
            <a:chOff x="-3564904" y="-1460698"/>
            <a:chExt cx="2698612" cy="2137744"/>
          </a:xfrm>
        </p:grpSpPr>
        <p:grpSp>
          <p:nvGrpSpPr>
            <p:cNvPr id="16" name="Gruppieren 15"/>
            <p:cNvGrpSpPr/>
            <p:nvPr/>
          </p:nvGrpSpPr>
          <p:grpSpPr>
            <a:xfrm>
              <a:off x="-3564904" y="-1460698"/>
              <a:ext cx="2698612" cy="835200"/>
              <a:chOff x="3079185" y="0"/>
              <a:chExt cx="2698612" cy="835200"/>
            </a:xfrm>
          </p:grpSpPr>
          <p:sp>
            <p:nvSpPr>
              <p:cNvPr id="21" name="Auf der gleichen Seite des Rechtecks liegende Ecken abrunden 20"/>
              <p:cNvSpPr/>
              <p:nvPr/>
            </p:nvSpPr>
            <p:spPr>
              <a:xfrm>
                <a:off x="3079185" y="0"/>
                <a:ext cx="2698612" cy="835200"/>
              </a:xfrm>
              <a:prstGeom prst="round2Same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uf der gleichen Seite des Rechtecks liegende Ecken abrunden 4"/>
              <p:cNvSpPr/>
              <p:nvPr/>
            </p:nvSpPr>
            <p:spPr>
              <a:xfrm>
                <a:off x="3119956" y="40771"/>
                <a:ext cx="2617070" cy="794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Harmonisiertes Datenmodell</a:t>
                </a:r>
                <a:endParaRPr lang="de-DE" sz="1800" kern="1200" dirty="0">
                  <a:latin typeface="Arial" panose="020B0604020202020204" pitchFamily="34" charset="0"/>
                  <a:cs typeface="Arial" panose="020B0604020202020204" pitchFamily="34" charset="0"/>
                </a:endParaRPr>
              </a:p>
            </p:txBody>
          </p:sp>
        </p:grpSp>
        <p:grpSp>
          <p:nvGrpSpPr>
            <p:cNvPr id="18" name="Gruppieren 17"/>
            <p:cNvGrpSpPr/>
            <p:nvPr/>
          </p:nvGrpSpPr>
          <p:grpSpPr>
            <a:xfrm>
              <a:off x="-3564904" y="-596634"/>
              <a:ext cx="2698612" cy="1273680"/>
              <a:chOff x="3079185" y="864064"/>
              <a:chExt cx="2698612" cy="1273680"/>
            </a:xfrm>
          </p:grpSpPr>
          <p:sp>
            <p:nvSpPr>
              <p:cNvPr id="19" name="Rechteck 18"/>
              <p:cNvSpPr/>
              <p:nvPr/>
            </p:nvSpPr>
            <p:spPr>
              <a:xfrm>
                <a:off x="3079185" y="864064"/>
                <a:ext cx="2698612" cy="127368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echteck 19"/>
              <p:cNvSpPr/>
              <p:nvPr/>
            </p:nvSpPr>
            <p:spPr>
              <a:xfrm>
                <a:off x="3079185" y="864064"/>
                <a:ext cx="2698612" cy="1273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b="0" i="0" u="none" kern="1200" dirty="0" smtClean="0">
                    <a:latin typeface="Arial" panose="020B0604020202020204" pitchFamily="34" charset="0"/>
                    <a:cs typeface="Arial" panose="020B0604020202020204" pitchFamily="34" charset="0"/>
                  </a:rPr>
                  <a:t>Strukturierung der Anforderungen</a:t>
                </a:r>
                <a:endParaRPr lang="de-DE"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smtClean="0">
                    <a:latin typeface="Arial" panose="020B0604020202020204" pitchFamily="34" charset="0"/>
                    <a:cs typeface="Arial" panose="020B0604020202020204" pitchFamily="34" charset="0"/>
                  </a:rPr>
                  <a:t>Diff</a:t>
                </a:r>
                <a:r>
                  <a:rPr lang="de-DE" sz="1400" b="0" i="0" u="none" kern="1200" dirty="0" smtClean="0">
                    <a:latin typeface="Arial" panose="020B0604020202020204" pitchFamily="34" charset="0"/>
                    <a:cs typeface="Arial" panose="020B0604020202020204" pitchFamily="34" charset="0"/>
                  </a:rPr>
                  <a:t>erenzanalyse Standards</a:t>
                </a:r>
                <a:endParaRPr lang="de-DE"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smtClean="0">
                    <a:latin typeface="Arial" panose="020B0604020202020204" pitchFamily="34" charset="0"/>
                    <a:cs typeface="Arial" panose="020B0604020202020204" pitchFamily="34" charset="0"/>
                  </a:rPr>
                  <a:t>Metadaten strukturieren</a:t>
                </a:r>
                <a:endParaRPr lang="de-DE"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smtClean="0">
                    <a:latin typeface="Arial" panose="020B0604020202020204" pitchFamily="34" charset="0"/>
                    <a:cs typeface="Arial" panose="020B0604020202020204" pitchFamily="34" charset="0"/>
                  </a:rPr>
                  <a:t>Spezifikation erstellen</a:t>
                </a:r>
              </a:p>
            </p:txBody>
          </p:sp>
        </p:grpSp>
      </p:grpSp>
      <p:grpSp>
        <p:nvGrpSpPr>
          <p:cNvPr id="4" name="Gruppieren 3"/>
          <p:cNvGrpSpPr/>
          <p:nvPr/>
        </p:nvGrpSpPr>
        <p:grpSpPr>
          <a:xfrm>
            <a:off x="6156176" y="1514126"/>
            <a:ext cx="2556000" cy="2137744"/>
            <a:chOff x="9324528" y="483518"/>
            <a:chExt cx="2698612" cy="2137744"/>
          </a:xfrm>
        </p:grpSpPr>
        <p:grpSp>
          <p:nvGrpSpPr>
            <p:cNvPr id="23" name="Gruppieren 22"/>
            <p:cNvGrpSpPr/>
            <p:nvPr/>
          </p:nvGrpSpPr>
          <p:grpSpPr>
            <a:xfrm>
              <a:off x="9324528" y="483518"/>
              <a:ext cx="2698612" cy="835200"/>
              <a:chOff x="6155603" y="0"/>
              <a:chExt cx="2698612" cy="835200"/>
            </a:xfrm>
          </p:grpSpPr>
          <p:sp>
            <p:nvSpPr>
              <p:cNvPr id="27" name="Auf der gleichen Seite des Rechtecks liegende Ecken abrunden 26"/>
              <p:cNvSpPr/>
              <p:nvPr/>
            </p:nvSpPr>
            <p:spPr>
              <a:xfrm>
                <a:off x="6155603" y="0"/>
                <a:ext cx="2698612" cy="835200"/>
              </a:xfrm>
              <a:prstGeom prst="round2Same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Auf der gleichen Seite des Rechtecks liegende Ecken abrunden 4"/>
              <p:cNvSpPr/>
              <p:nvPr/>
            </p:nvSpPr>
            <p:spPr>
              <a:xfrm>
                <a:off x="6196374" y="40771"/>
                <a:ext cx="2617070" cy="794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Data </a:t>
                </a:r>
                <a:r>
                  <a:rPr lang="de-DE" sz="1800" kern="1200" dirty="0" err="1" smtClean="0">
                    <a:latin typeface="Arial" panose="020B0604020202020204" pitchFamily="34" charset="0"/>
                    <a:cs typeface="Arial" panose="020B0604020202020204" pitchFamily="34" charset="0"/>
                  </a:rPr>
                  <a:t>Delivery</a:t>
                </a:r>
                <a:endParaRPr lang="de-DE" sz="1800" kern="1200" dirty="0">
                  <a:latin typeface="Arial" panose="020B0604020202020204" pitchFamily="34" charset="0"/>
                  <a:cs typeface="Arial" panose="020B0604020202020204" pitchFamily="34" charset="0"/>
                </a:endParaRPr>
              </a:p>
            </p:txBody>
          </p:sp>
        </p:grpSp>
        <p:grpSp>
          <p:nvGrpSpPr>
            <p:cNvPr id="24" name="Gruppieren 23"/>
            <p:cNvGrpSpPr/>
            <p:nvPr/>
          </p:nvGrpSpPr>
          <p:grpSpPr>
            <a:xfrm>
              <a:off x="9324528" y="1347582"/>
              <a:ext cx="2698612" cy="1273680"/>
              <a:chOff x="6155603" y="864064"/>
              <a:chExt cx="2698612" cy="1273680"/>
            </a:xfrm>
          </p:grpSpPr>
          <p:sp>
            <p:nvSpPr>
              <p:cNvPr id="25" name="Rechteck 24"/>
              <p:cNvSpPr/>
              <p:nvPr/>
            </p:nvSpPr>
            <p:spPr>
              <a:xfrm>
                <a:off x="6155603" y="864064"/>
                <a:ext cx="2698612" cy="127368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echteck 25"/>
              <p:cNvSpPr/>
              <p:nvPr/>
            </p:nvSpPr>
            <p:spPr>
              <a:xfrm>
                <a:off x="6155603" y="864064"/>
                <a:ext cx="2698612" cy="1273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b="0" i="0" u="none" kern="1200" dirty="0" smtClean="0">
                    <a:latin typeface="Arial" panose="020B0604020202020204" pitchFamily="34" charset="0"/>
                    <a:cs typeface="Arial" panose="020B0604020202020204" pitchFamily="34" charset="0"/>
                  </a:rPr>
                  <a:t>Serverkonzept</a:t>
                </a:r>
                <a:endParaRPr lang="de-DE"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b="0" i="0" u="none" kern="1200" dirty="0" smtClean="0">
                    <a:latin typeface="Arial" panose="020B0604020202020204" pitchFamily="34" charset="0"/>
                    <a:cs typeface="Arial" panose="020B0604020202020204" pitchFamily="34" charset="0"/>
                  </a:rPr>
                  <a:t>Transferstandards</a:t>
                </a:r>
                <a:endParaRPr lang="de-DE"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b="0" i="0" u="none" kern="1200" dirty="0" smtClean="0">
                    <a:latin typeface="Arial" panose="020B0604020202020204" pitchFamily="34" charset="0"/>
                    <a:cs typeface="Arial" panose="020B0604020202020204" pitchFamily="34" charset="0"/>
                  </a:rPr>
                  <a:t>Testszenario</a:t>
                </a:r>
                <a:endParaRPr lang="de-DE" sz="1400" kern="1200" dirty="0">
                  <a:latin typeface="Arial" panose="020B0604020202020204" pitchFamily="34" charset="0"/>
                  <a:cs typeface="Arial" panose="020B0604020202020204" pitchFamily="34" charset="0"/>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Thinking Brain Question Mark 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44" y="1543107"/>
            <a:ext cx="3792637" cy="3014349"/>
          </a:xfrm>
          <a:prstGeom prst="rect">
            <a:avLst/>
          </a:prstGeom>
          <a:noFill/>
          <a:extLst>
            <a:ext uri="{909E8E84-426E-40DD-AFC4-6F175D3DCCD1}">
              <a14:hiddenFill xmlns:a14="http://schemas.microsoft.com/office/drawing/2010/main">
                <a:solidFill>
                  <a:srgbClr val="FFFFFF"/>
                </a:solidFill>
              </a14:hiddenFill>
            </a:ext>
          </a:extLst>
        </p:spPr>
      </p:pic>
      <p:sp>
        <p:nvSpPr>
          <p:cNvPr id="17410" name="Titel 1"/>
          <p:cNvSpPr>
            <a:spLocks noGrp="1"/>
          </p:cNvSpPr>
          <p:nvPr>
            <p:ph type="title"/>
          </p:nvPr>
        </p:nvSpPr>
        <p:spPr>
          <a:xfrm>
            <a:off x="323528" y="1059582"/>
            <a:ext cx="8701461" cy="342492"/>
          </a:xfrm>
        </p:spPr>
        <p:txBody>
          <a:bodyPr/>
          <a:lstStyle/>
          <a:p>
            <a:r>
              <a:rPr lang="de-DE" altLang="de-DE" dirty="0" smtClean="0">
                <a:latin typeface="Arial" charset="0"/>
                <a:cs typeface="Arial" charset="0"/>
              </a:rPr>
              <a:t>Harmonisieren des Datenmodells …</a:t>
            </a:r>
            <a:br>
              <a:rPr lang="de-DE" altLang="de-DE" dirty="0" smtClean="0">
                <a:latin typeface="Arial" charset="0"/>
                <a:cs typeface="Arial" charset="0"/>
              </a:rPr>
            </a:br>
            <a:endParaRPr lang="de-DE" altLang="de-DE" dirty="0" smtClean="0">
              <a:latin typeface="Arial" charset="0"/>
              <a:cs typeface="Arial" charset="0"/>
            </a:endParaRPr>
          </a:p>
        </p:txBody>
      </p:sp>
      <p:sp>
        <p:nvSpPr>
          <p:cNvPr id="17411"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1600">
                <a:solidFill>
                  <a:schemeClr val="tx1"/>
                </a:solidFill>
                <a:latin typeface="Arial" charset="0"/>
                <a:cs typeface="Arial" charset="0"/>
              </a:defRPr>
            </a:lvl1pPr>
            <a:lvl2pPr marL="581433" indent="-223628" eaLnBrk="0" hangingPunct="0">
              <a:spcBef>
                <a:spcPct val="20000"/>
              </a:spcBef>
              <a:buFont typeface="Arial" charset="0"/>
              <a:buChar char="–"/>
              <a:defRPr sz="1600">
                <a:solidFill>
                  <a:schemeClr val="tx1"/>
                </a:solidFill>
                <a:latin typeface="Arial" charset="0"/>
                <a:cs typeface="Arial" charset="0"/>
              </a:defRPr>
            </a:lvl2pPr>
            <a:lvl3pPr marL="894512" indent="-178902" eaLnBrk="0" hangingPunct="0">
              <a:spcBef>
                <a:spcPct val="20000"/>
              </a:spcBef>
              <a:buFont typeface="Arial" charset="0"/>
              <a:buChar char="•"/>
              <a:defRPr sz="1600">
                <a:solidFill>
                  <a:schemeClr val="tx1"/>
                </a:solidFill>
                <a:latin typeface="Arial" charset="0"/>
                <a:cs typeface="Arial" charset="0"/>
              </a:defRPr>
            </a:lvl3pPr>
            <a:lvl4pPr marL="1252317" indent="-178902" eaLnBrk="0" hangingPunct="0">
              <a:spcBef>
                <a:spcPct val="20000"/>
              </a:spcBef>
              <a:buFont typeface="Arial" charset="0"/>
              <a:buChar char="–"/>
              <a:defRPr sz="1600">
                <a:solidFill>
                  <a:schemeClr val="tx1"/>
                </a:solidFill>
                <a:latin typeface="Arial" charset="0"/>
                <a:cs typeface="Arial" charset="0"/>
              </a:defRPr>
            </a:lvl4pPr>
            <a:lvl5pPr marL="1610121" indent="-178902" eaLnBrk="0" hangingPunct="0">
              <a:spcBef>
                <a:spcPct val="20000"/>
              </a:spcBef>
              <a:buFont typeface="Arial" charset="0"/>
              <a:buChar char="»"/>
              <a:defRPr sz="1600">
                <a:solidFill>
                  <a:schemeClr val="tx1"/>
                </a:solidFill>
                <a:latin typeface="Arial" charset="0"/>
                <a:cs typeface="Arial" charset="0"/>
              </a:defRPr>
            </a:lvl5pPr>
            <a:lvl6pPr marL="1967926"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325731"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2683535"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041340" indent="-178902" defTabSz="816242"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defTabSz="816242" eaLnBrk="1" fontAlgn="base" hangingPunct="1">
              <a:spcBef>
                <a:spcPct val="0"/>
              </a:spcBef>
              <a:spcAft>
                <a:spcPct val="0"/>
              </a:spcAft>
              <a:buNone/>
            </a:pPr>
            <a:fld id="{6A73570A-AFF5-4AD0-A7E1-BE4F19A762EB}" type="slidenum">
              <a:rPr lang="de-DE" altLang="de-DE" sz="1100"/>
              <a:pPr defTabSz="816242" eaLnBrk="1" fontAlgn="base" hangingPunct="1">
                <a:spcBef>
                  <a:spcPct val="0"/>
                </a:spcBef>
                <a:spcAft>
                  <a:spcPct val="0"/>
                </a:spcAft>
                <a:buNone/>
              </a:pPr>
              <a:t>9</a:t>
            </a:fld>
            <a:endParaRPr lang="de-DE" altLang="de-DE" sz="1100"/>
          </a:p>
        </p:txBody>
      </p:sp>
      <p:sp>
        <p:nvSpPr>
          <p:cNvPr id="42" name="Textfeld 41"/>
          <p:cNvSpPr txBox="1"/>
          <p:nvPr/>
        </p:nvSpPr>
        <p:spPr>
          <a:xfrm>
            <a:off x="2786339" y="2153419"/>
            <a:ext cx="1355364" cy="503146"/>
          </a:xfrm>
          <a:prstGeom prst="rect">
            <a:avLst/>
          </a:prstGeom>
          <a:noFill/>
        </p:spPr>
        <p:txBody>
          <a:bodyPr wrap="none" lIns="71561" tIns="35780" rIns="71561" bIns="35780">
            <a:spAutoFit/>
          </a:bodyPr>
          <a:lstStyle/>
          <a:p>
            <a:pPr>
              <a:defRPr/>
            </a:pPr>
            <a:r>
              <a:rPr lang="de-DE" sz="2800" b="1" dirty="0">
                <a:ln w="18000">
                  <a:solidFill>
                    <a:schemeClr val="accent2">
                      <a:satMod val="140000"/>
                    </a:schemeClr>
                  </a:solidFill>
                  <a:prstDash val="solid"/>
                  <a:miter lim="800000"/>
                </a:ln>
                <a:noFill/>
              </a:rPr>
              <a:t>DATEN</a:t>
            </a:r>
          </a:p>
        </p:txBody>
      </p:sp>
      <p:sp>
        <p:nvSpPr>
          <p:cNvPr id="43" name="Textfeld 42"/>
          <p:cNvSpPr txBox="1"/>
          <p:nvPr/>
        </p:nvSpPr>
        <p:spPr>
          <a:xfrm>
            <a:off x="2417467" y="1642258"/>
            <a:ext cx="1680196" cy="503146"/>
          </a:xfrm>
          <a:prstGeom prst="rect">
            <a:avLst/>
          </a:prstGeom>
          <a:noFill/>
        </p:spPr>
        <p:txBody>
          <a:bodyPr wrap="none" lIns="71561" tIns="35780" rIns="71561" bIns="35780">
            <a:spAutoFit/>
          </a:bodyPr>
          <a:lstStyle>
            <a:defPPr>
              <a:defRPr lang="de-DE"/>
            </a:defPPr>
            <a:lvl1pPr>
              <a:defRPr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pPr>
              <a:defRPr/>
            </a:pPr>
            <a:r>
              <a:rPr lang="de-DE" sz="2800" b="0" spc="0" dirty="0">
                <a:ln w="10160">
                  <a:solidFill>
                    <a:schemeClr val="accent1"/>
                  </a:solidFill>
                  <a:prstDash val="solid"/>
                </a:ln>
                <a:solidFill>
                  <a:srgbClr val="FFFFFF"/>
                </a:solidFill>
                <a:effectLst>
                  <a:outerShdw blurRad="60007" dist="200025" dir="15000000" sy="30000" kx="-1800000" algn="bl" rotWithShape="0">
                    <a:prstClr val="black">
                      <a:alpha val="32000"/>
                    </a:prstClr>
                  </a:outerShdw>
                </a:effectLst>
              </a:rPr>
              <a:t>WELCHE</a:t>
            </a:r>
          </a:p>
        </p:txBody>
      </p:sp>
      <p:sp>
        <p:nvSpPr>
          <p:cNvPr id="44" name="Textfeld 43"/>
          <p:cNvSpPr txBox="1"/>
          <p:nvPr/>
        </p:nvSpPr>
        <p:spPr>
          <a:xfrm>
            <a:off x="3134430" y="2669716"/>
            <a:ext cx="1701036" cy="503146"/>
          </a:xfrm>
          <a:prstGeom prst="rect">
            <a:avLst/>
          </a:prstGeom>
          <a:noFill/>
        </p:spPr>
        <p:txBody>
          <a:bodyPr wrap="none" lIns="71561" tIns="35780" rIns="71561" bIns="35780">
            <a:spAutoFit/>
          </a:bodyPr>
          <a:lstStyle>
            <a:defPPr>
              <a:defRPr lang="de-DE"/>
            </a:defPPr>
            <a:lvl1pPr>
              <a:defRPr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pPr>
              <a:defRPr/>
            </a:pPr>
            <a:r>
              <a:rPr lang="de-DE" sz="2800" b="0" spc="0" dirty="0">
                <a:ln w="10160">
                  <a:solidFill>
                    <a:schemeClr val="accent1"/>
                  </a:solidFill>
                  <a:prstDash val="solid"/>
                </a:ln>
                <a:solidFill>
                  <a:srgbClr val="FFFFFF"/>
                </a:solidFill>
                <a:effectLst>
                  <a:outerShdw blurRad="60007" dist="200025" dir="15000000" sy="30000" kx="-1800000" algn="bl" rotWithShape="0">
                    <a:prstClr val="black">
                      <a:alpha val="32000"/>
                    </a:prstClr>
                  </a:outerShdw>
                </a:effectLst>
              </a:rPr>
              <a:t>WOFÜR</a:t>
            </a:r>
            <a:r>
              <a:rPr lang="de-DE" sz="2800" b="0" spc="0" dirty="0">
                <a:ln w="10160">
                  <a:solidFill>
                    <a:schemeClr val="accent1"/>
                  </a:solidFill>
                  <a:prstDash val="solid"/>
                </a:ln>
                <a:solidFill>
                  <a:srgbClr val="FFFFFF"/>
                </a:solidFill>
                <a:effectLst>
                  <a:outerShdw blurRad="38100" dist="32000" dir="5400000" algn="tl">
                    <a:srgbClr val="000000">
                      <a:alpha val="30000"/>
                    </a:srgbClr>
                  </a:outerShdw>
                </a:effectLst>
              </a:rPr>
              <a:t>?</a:t>
            </a:r>
          </a:p>
        </p:txBody>
      </p:sp>
      <p:sp>
        <p:nvSpPr>
          <p:cNvPr id="2" name="AutoShape 2" descr="http://6iee.com/data/uploads/37/394265.jpg"/>
          <p:cNvSpPr>
            <a:spLocks noChangeAspect="1" noChangeArrowheads="1"/>
          </p:cNvSpPr>
          <p:nvPr/>
        </p:nvSpPr>
        <p:spPr bwMode="auto">
          <a:xfrm>
            <a:off x="142537" y="-2866019"/>
            <a:ext cx="7517736" cy="5980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1561" tIns="35780" rIns="71561" bIns="35780" numCol="1" anchor="t" anchorCtr="0" compatLnSpc="1">
            <a:prstTxWarp prst="textNoShape">
              <a:avLst/>
            </a:prstTxWarp>
          </a:bodyPr>
          <a:lstStyle/>
          <a:p>
            <a:endParaRPr lang="de-DE"/>
          </a:p>
        </p:txBody>
      </p:sp>
      <p:sp>
        <p:nvSpPr>
          <p:cNvPr id="14" name="Rechteck 13"/>
          <p:cNvSpPr/>
          <p:nvPr/>
        </p:nvSpPr>
        <p:spPr>
          <a:xfrm>
            <a:off x="4835466" y="2209428"/>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solidFill>
                  <a:schemeClr val="bg1"/>
                </a:solidFill>
              </a:rPr>
              <a:t>Simulation 3D</a:t>
            </a:r>
            <a:endParaRPr lang="de-DE" sz="1300" dirty="0"/>
          </a:p>
          <a:p>
            <a:pPr algn="ctr">
              <a:defRPr/>
            </a:pPr>
            <a:r>
              <a:rPr lang="de-DE" sz="1050" dirty="0"/>
              <a:t>Maßstäbliche Geometrie, Schneidende/Nichtschneidende Geometrie, …</a:t>
            </a:r>
            <a:r>
              <a:rPr lang="de-DE" sz="1050" b="1" dirty="0">
                <a:solidFill>
                  <a:schemeClr val="bg1"/>
                </a:solidFill>
              </a:rPr>
              <a:t> </a:t>
            </a:r>
          </a:p>
        </p:txBody>
      </p:sp>
      <p:sp>
        <p:nvSpPr>
          <p:cNvPr id="15" name="Rechteck 14"/>
          <p:cNvSpPr/>
          <p:nvPr/>
        </p:nvSpPr>
        <p:spPr>
          <a:xfrm>
            <a:off x="4835466" y="1721419"/>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t>Bestellwesen</a:t>
            </a:r>
          </a:p>
          <a:p>
            <a:pPr algn="ctr">
              <a:defRPr/>
            </a:pPr>
            <a:r>
              <a:rPr lang="de-DE" sz="1050" dirty="0"/>
              <a:t>Artikel-Nr., WZ-Bezeichnung, Preis/Preisstaffelung, Lieferfrist, ... </a:t>
            </a:r>
          </a:p>
        </p:txBody>
      </p:sp>
      <p:sp>
        <p:nvSpPr>
          <p:cNvPr id="16" name="Rechteck 15"/>
          <p:cNvSpPr/>
          <p:nvPr/>
        </p:nvSpPr>
        <p:spPr>
          <a:xfrm>
            <a:off x="4835466" y="3185446"/>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solidFill>
                  <a:schemeClr val="bg1"/>
                </a:solidFill>
              </a:rPr>
              <a:t>Werkzeugmontage</a:t>
            </a:r>
            <a:endParaRPr lang="de-DE" sz="1300" dirty="0"/>
          </a:p>
          <a:p>
            <a:pPr algn="ctr">
              <a:defRPr/>
            </a:pPr>
            <a:r>
              <a:rPr lang="de-DE" sz="1050" dirty="0"/>
              <a:t>Stückliste, Anzahl Elemente, Lagerort, …</a:t>
            </a:r>
            <a:endParaRPr lang="de-DE" sz="1050" b="1" dirty="0">
              <a:solidFill>
                <a:schemeClr val="bg1"/>
              </a:solidFill>
            </a:endParaRPr>
          </a:p>
        </p:txBody>
      </p:sp>
      <p:sp>
        <p:nvSpPr>
          <p:cNvPr id="17" name="Rechteck 16"/>
          <p:cNvSpPr/>
          <p:nvPr/>
        </p:nvSpPr>
        <p:spPr>
          <a:xfrm>
            <a:off x="4835466" y="3673453"/>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t>Voreinstellung</a:t>
            </a:r>
            <a:endParaRPr lang="de-DE" sz="1300" dirty="0"/>
          </a:p>
          <a:p>
            <a:pPr algn="ctr">
              <a:defRPr/>
            </a:pPr>
            <a:r>
              <a:rPr lang="de-DE" sz="1050" dirty="0"/>
              <a:t>Messverfahren, Relevante Maße, </a:t>
            </a:r>
            <a:r>
              <a:rPr lang="de-DE" sz="1050" dirty="0" smtClean="0"/>
              <a:t>Strukturierte Darstellung</a:t>
            </a:r>
            <a:r>
              <a:rPr lang="de-DE" sz="1050" dirty="0"/>
              <a:t>, ... </a:t>
            </a:r>
            <a:r>
              <a:rPr lang="de-DE" sz="1050" b="1" dirty="0"/>
              <a:t> </a:t>
            </a:r>
            <a:endParaRPr lang="de-DE" sz="1050" b="1" dirty="0">
              <a:solidFill>
                <a:schemeClr val="tx1"/>
              </a:solidFill>
            </a:endParaRPr>
          </a:p>
        </p:txBody>
      </p:sp>
      <p:sp>
        <p:nvSpPr>
          <p:cNvPr id="18" name="Rechteck 17"/>
          <p:cNvSpPr/>
          <p:nvPr/>
        </p:nvSpPr>
        <p:spPr>
          <a:xfrm>
            <a:off x="4835466" y="2697437"/>
            <a:ext cx="4104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anchor="ctr"/>
          <a:lstStyle/>
          <a:p>
            <a:pPr algn="ctr">
              <a:defRPr/>
            </a:pPr>
            <a:r>
              <a:rPr lang="de-DE" sz="1300" b="1" dirty="0"/>
              <a:t>Dokumentation 2D</a:t>
            </a:r>
          </a:p>
          <a:p>
            <a:pPr algn="ctr">
              <a:defRPr/>
            </a:pPr>
            <a:r>
              <a:rPr lang="de-DE" sz="1050" dirty="0"/>
              <a:t>Bemaßte Geometrie 2D (DXF/PDF), </a:t>
            </a:r>
            <a:r>
              <a:rPr lang="de-DE" sz="1050" dirty="0" err="1" smtClean="0"/>
              <a:t>Darstellung,Schneiden</a:t>
            </a:r>
            <a:r>
              <a:rPr lang="de-DE" sz="1050" dirty="0" smtClean="0"/>
              <a:t>-</a:t>
            </a:r>
            <a:r>
              <a:rPr lang="de-DE" sz="1050" dirty="0"/>
              <a:t>/Nullpunkt, …</a:t>
            </a:r>
            <a:endParaRPr lang="de-DE" sz="1200" b="1" dirty="0">
              <a:solidFill>
                <a:schemeClr val="tx1"/>
              </a:solidFill>
            </a:endParaRPr>
          </a:p>
        </p:txBody>
      </p:sp>
    </p:spTree>
    <p:extLst>
      <p:ext uri="{BB962C8B-B14F-4D97-AF65-F5344CB8AC3E}">
        <p14:creationId xmlns:p14="http://schemas.microsoft.com/office/powerpoint/2010/main" val="219765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20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1000" fill="hold"/>
                                        <p:tgtEl>
                                          <p:spTgt spid="42"/>
                                        </p:tgtEl>
                                        <p:attrNameLst>
                                          <p:attrName>ppt_x</p:attrName>
                                        </p:attrNameLst>
                                      </p:cBhvr>
                                      <p:tavLst>
                                        <p:tav tm="0">
                                          <p:val>
                                            <p:strVal val="#ppt_x"/>
                                          </p:val>
                                        </p:tav>
                                        <p:tav tm="100000">
                                          <p:val>
                                            <p:strVal val="#ppt_x"/>
                                          </p:val>
                                        </p:tav>
                                      </p:tavLst>
                                    </p:anim>
                                    <p:anim calcmode="lin" valueType="num">
                                      <p:cBhvr additive="base">
                                        <p:cTn id="13" dur="10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2200"/>
                            </p:stCondLst>
                            <p:childTnLst>
                              <p:par>
                                <p:cTn id="15" presetID="2" presetClass="entr" presetSubtype="4" fill="hold" grpId="0" nodeType="afterEffect">
                                  <p:stCondLst>
                                    <p:cond delay="20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1000" fill="hold"/>
                                        <p:tgtEl>
                                          <p:spTgt spid="44"/>
                                        </p:tgtEl>
                                        <p:attrNameLst>
                                          <p:attrName>ppt_x</p:attrName>
                                        </p:attrNameLst>
                                      </p:cBhvr>
                                      <p:tavLst>
                                        <p:tav tm="0">
                                          <p:val>
                                            <p:strVal val="#ppt_x"/>
                                          </p:val>
                                        </p:tav>
                                        <p:tav tm="100000">
                                          <p:val>
                                            <p:strVal val="#ppt_x"/>
                                          </p:val>
                                        </p:tav>
                                      </p:tavLst>
                                    </p:anim>
                                    <p:anim calcmode="lin" valueType="num">
                                      <p:cBhvr additive="base">
                                        <p:cTn id="18"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Larissa-Design">
  <a:themeElements>
    <a:clrScheme name="Mittelstand-Digital">
      <a:dk1>
        <a:sysClr val="windowText" lastClr="000000"/>
      </a:dk1>
      <a:lt1>
        <a:sysClr val="window" lastClr="FFFFFF"/>
      </a:lt1>
      <a:dk2>
        <a:srgbClr val="6B7581"/>
      </a:dk2>
      <a:lt2>
        <a:srgbClr val="EEECE1"/>
      </a:lt2>
      <a:accent1>
        <a:srgbClr val="FF8A00"/>
      </a:accent1>
      <a:accent2>
        <a:srgbClr val="6CB200"/>
      </a:accent2>
      <a:accent3>
        <a:srgbClr val="541162"/>
      </a:accent3>
      <a:accent4>
        <a:srgbClr val="000000"/>
      </a:accent4>
      <a:accent5>
        <a:srgbClr val="FF0000"/>
      </a:accent5>
      <a:accent6>
        <a:srgbClr val="FFCC00"/>
      </a:accent6>
      <a:hlink>
        <a:srgbClr val="17365D"/>
      </a:hlink>
      <a:folHlink>
        <a:srgbClr val="0F243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1920</Words>
  <Application>Microsoft Office PowerPoint</Application>
  <PresentationFormat>Bildschirmpräsentation (16:9)</PresentationFormat>
  <Paragraphs>347</Paragraphs>
  <Slides>17</Slides>
  <Notes>14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17</vt:i4>
      </vt:variant>
    </vt:vector>
  </HeadingPairs>
  <TitlesOfParts>
    <vt:vector size="20" baseType="lpstr">
      <vt:lpstr>Arial</vt:lpstr>
      <vt:lpstr>Calibri</vt:lpstr>
      <vt:lpstr>Larissa-Design</vt:lpstr>
      <vt:lpstr>CoCoDeal Content Collection and Data Delivery Standards</vt:lpstr>
      <vt:lpstr>Industrie 4.0</vt:lpstr>
      <vt:lpstr>Industrie 4.0 – Chancen und Herausforderungen</vt:lpstr>
      <vt:lpstr>Langer Weg bis Industrie 4.0</vt:lpstr>
      <vt:lpstr>Werkzeugdaten…</vt:lpstr>
      <vt:lpstr>Kunde-Lieferant-Informationsaustausch heute</vt:lpstr>
      <vt:lpstr>Ein erster Schritt: CoCoDeal  – Content Collection and Data Delivery Standards</vt:lpstr>
      <vt:lpstr>Inhalte des Projekts CoCoDeal</vt:lpstr>
      <vt:lpstr>Harmonisieren des Datenmodells … </vt:lpstr>
      <vt:lpstr>Differenzanalyse der Standards  </vt:lpstr>
      <vt:lpstr>3D-Pflichtfelder für Vollbohrer  </vt:lpstr>
      <vt:lpstr>Beispiel B5 (Gesamtlänge)  </vt:lpstr>
      <vt:lpstr>Beispiel B71 (Funktionslänge)  </vt:lpstr>
      <vt:lpstr>Lösungsansatz – Weiteres Vorgehen  </vt:lpstr>
      <vt:lpstr>Ausblick</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Administrator</dc:creator>
  <cp:lastModifiedBy>Götz Marczinski</cp:lastModifiedBy>
  <cp:revision>165</cp:revision>
  <cp:lastPrinted>2016-03-07T08:22:14Z</cp:lastPrinted>
  <dcterms:created xsi:type="dcterms:W3CDTF">2012-11-28T13:26:40Z</dcterms:created>
  <dcterms:modified xsi:type="dcterms:W3CDTF">2016-09-26T16:47:41Z</dcterms:modified>
</cp:coreProperties>
</file>